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8" r:id="rId4"/>
    <p:sldId id="269" r:id="rId5"/>
    <p:sldId id="270" r:id="rId6"/>
    <p:sldId id="274" r:id="rId7"/>
    <p:sldId id="289" r:id="rId8"/>
    <p:sldId id="273" r:id="rId9"/>
    <p:sldId id="291" r:id="rId10"/>
    <p:sldId id="271" r:id="rId11"/>
    <p:sldId id="275" r:id="rId12"/>
    <p:sldId id="276" r:id="rId13"/>
    <p:sldId id="277" r:id="rId14"/>
    <p:sldId id="278" r:id="rId15"/>
    <p:sldId id="279" r:id="rId16"/>
    <p:sldId id="280" r:id="rId17"/>
    <p:sldId id="281" r:id="rId18"/>
    <p:sldId id="282" r:id="rId19"/>
    <p:sldId id="283" r:id="rId20"/>
    <p:sldId id="272" r:id="rId21"/>
    <p:sldId id="284" r:id="rId22"/>
    <p:sldId id="285" r:id="rId23"/>
    <p:sldId id="286" r:id="rId24"/>
    <p:sldId id="287" r:id="rId25"/>
    <p:sldId id="288" r:id="rId26"/>
    <p:sldId id="290"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image" Target="../media/image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1A3FC6-64F7-48E9-BCA3-1A7B5308C440}"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5BA680F-07C7-4CB9-BEDB-CBCAB3880D71}">
      <dgm:prSet/>
      <dgm:spPr>
        <a:blipFill rotWithShape="0">
          <a:blip xmlns:r="http://schemas.openxmlformats.org/officeDocument/2006/relationships" r:embed="rId1"/>
          <a:tile tx="0" ty="0" sx="100000" sy="100000" flip="none" algn="tl"/>
        </a:blipFill>
      </dgm:spPr>
      <dgm:t>
        <a:bodyPr/>
        <a:lstStyle/>
        <a:p>
          <a:pPr rtl="0"/>
          <a:r>
            <a:rPr lang="es-CO" dirty="0" smtClean="0">
              <a:latin typeface="Algerian" pitchFamily="82" charset="0"/>
            </a:rPr>
            <a:t>¿Qué SIEMBRAS EN TU VIDA?</a:t>
          </a:r>
          <a:endParaRPr lang="es-CO" dirty="0">
            <a:latin typeface="Algerian" pitchFamily="82" charset="0"/>
          </a:endParaRPr>
        </a:p>
      </dgm:t>
    </dgm:pt>
    <dgm:pt modelId="{C6E18E63-790B-42B6-850B-959F852B6B80}" type="parTrans" cxnId="{616086AC-83D5-4561-B72B-909E8421AD8F}">
      <dgm:prSet/>
      <dgm:spPr/>
      <dgm:t>
        <a:bodyPr/>
        <a:lstStyle/>
        <a:p>
          <a:endParaRPr lang="es-CO"/>
        </a:p>
      </dgm:t>
    </dgm:pt>
    <dgm:pt modelId="{B1786472-35D5-419C-AE20-DFFF390F182A}" type="sibTrans" cxnId="{616086AC-83D5-4561-B72B-909E8421AD8F}">
      <dgm:prSet/>
      <dgm:spPr/>
      <dgm:t>
        <a:bodyPr/>
        <a:lstStyle/>
        <a:p>
          <a:endParaRPr lang="es-CO"/>
        </a:p>
      </dgm:t>
    </dgm:pt>
    <dgm:pt modelId="{DD8145C8-5117-46E7-AB24-CA0ACFF85130}" type="pres">
      <dgm:prSet presAssocID="{801A3FC6-64F7-48E9-BCA3-1A7B5308C440}" presName="Name0" presStyleCnt="0">
        <dgm:presLayoutVars>
          <dgm:chMax val="7"/>
          <dgm:dir/>
          <dgm:animLvl val="lvl"/>
          <dgm:resizeHandles val="exact"/>
        </dgm:presLayoutVars>
      </dgm:prSet>
      <dgm:spPr/>
      <dgm:t>
        <a:bodyPr/>
        <a:lstStyle/>
        <a:p>
          <a:endParaRPr lang="es-CO"/>
        </a:p>
      </dgm:t>
    </dgm:pt>
    <dgm:pt modelId="{50B1751D-93EE-47A5-85ED-7A2F3343F1AF}" type="pres">
      <dgm:prSet presAssocID="{F5BA680F-07C7-4CB9-BEDB-CBCAB3880D71}" presName="circle1" presStyleLbl="node1" presStyleIdx="0" presStyleCnt="1"/>
      <dgm:spPr>
        <a:blipFill rotWithShape="0">
          <a:blip xmlns:r="http://schemas.openxmlformats.org/officeDocument/2006/relationships" r:embed="rId2"/>
          <a:stretch>
            <a:fillRect/>
          </a:stretch>
        </a:blipFill>
      </dgm:spPr>
    </dgm:pt>
    <dgm:pt modelId="{7C71DF49-2DAA-4410-A990-B0571D8CDE57}" type="pres">
      <dgm:prSet presAssocID="{F5BA680F-07C7-4CB9-BEDB-CBCAB3880D71}" presName="space" presStyleCnt="0"/>
      <dgm:spPr/>
    </dgm:pt>
    <dgm:pt modelId="{F9C1BF20-CD6D-4137-BFEB-E7CAE29EAF6B}" type="pres">
      <dgm:prSet presAssocID="{F5BA680F-07C7-4CB9-BEDB-CBCAB3880D71}" presName="rect1" presStyleLbl="alignAcc1" presStyleIdx="0" presStyleCnt="1" custLinFactNeighborX="-3282" custLinFactNeighborY="-97968"/>
      <dgm:spPr/>
      <dgm:t>
        <a:bodyPr/>
        <a:lstStyle/>
        <a:p>
          <a:endParaRPr lang="es-CO"/>
        </a:p>
      </dgm:t>
    </dgm:pt>
    <dgm:pt modelId="{8CDB010A-A622-4913-B624-106F50D7FF13}" type="pres">
      <dgm:prSet presAssocID="{F5BA680F-07C7-4CB9-BEDB-CBCAB3880D71}" presName="rect1ParTxNoCh" presStyleLbl="alignAcc1" presStyleIdx="0" presStyleCnt="1">
        <dgm:presLayoutVars>
          <dgm:chMax val="1"/>
          <dgm:bulletEnabled val="1"/>
        </dgm:presLayoutVars>
      </dgm:prSet>
      <dgm:spPr/>
      <dgm:t>
        <a:bodyPr/>
        <a:lstStyle/>
        <a:p>
          <a:endParaRPr lang="es-CO"/>
        </a:p>
      </dgm:t>
    </dgm:pt>
  </dgm:ptLst>
  <dgm:cxnLst>
    <dgm:cxn modelId="{461F667F-898B-467F-969A-E0A24BD718B8}" type="presOf" srcId="{F5BA680F-07C7-4CB9-BEDB-CBCAB3880D71}" destId="{8CDB010A-A622-4913-B624-106F50D7FF13}" srcOrd="1" destOrd="0" presId="urn:microsoft.com/office/officeart/2005/8/layout/target3"/>
    <dgm:cxn modelId="{D7B77EAA-D50D-4DBA-A437-B28AC6D1067A}" type="presOf" srcId="{F5BA680F-07C7-4CB9-BEDB-CBCAB3880D71}" destId="{F9C1BF20-CD6D-4137-BFEB-E7CAE29EAF6B}" srcOrd="0" destOrd="0" presId="urn:microsoft.com/office/officeart/2005/8/layout/target3"/>
    <dgm:cxn modelId="{616086AC-83D5-4561-B72B-909E8421AD8F}" srcId="{801A3FC6-64F7-48E9-BCA3-1A7B5308C440}" destId="{F5BA680F-07C7-4CB9-BEDB-CBCAB3880D71}" srcOrd="0" destOrd="0" parTransId="{C6E18E63-790B-42B6-850B-959F852B6B80}" sibTransId="{B1786472-35D5-419C-AE20-DFFF390F182A}"/>
    <dgm:cxn modelId="{DB3CD9A9-7E84-446C-A80E-ED911B1DDB45}" type="presOf" srcId="{801A3FC6-64F7-48E9-BCA3-1A7B5308C440}" destId="{DD8145C8-5117-46E7-AB24-CA0ACFF85130}" srcOrd="0" destOrd="0" presId="urn:microsoft.com/office/officeart/2005/8/layout/target3"/>
    <dgm:cxn modelId="{3533B035-B015-492B-AD28-7C8AC5725602}" type="presParOf" srcId="{DD8145C8-5117-46E7-AB24-CA0ACFF85130}" destId="{50B1751D-93EE-47A5-85ED-7A2F3343F1AF}" srcOrd="0" destOrd="0" presId="urn:microsoft.com/office/officeart/2005/8/layout/target3"/>
    <dgm:cxn modelId="{0D146936-C3DC-452E-ACE9-CC41EF3FBD19}" type="presParOf" srcId="{DD8145C8-5117-46E7-AB24-CA0ACFF85130}" destId="{7C71DF49-2DAA-4410-A990-B0571D8CDE57}" srcOrd="1" destOrd="0" presId="urn:microsoft.com/office/officeart/2005/8/layout/target3"/>
    <dgm:cxn modelId="{FF6A159B-12C3-42EF-A090-C495A91FD30B}" type="presParOf" srcId="{DD8145C8-5117-46E7-AB24-CA0ACFF85130}" destId="{F9C1BF20-CD6D-4137-BFEB-E7CAE29EAF6B}" srcOrd="2" destOrd="0" presId="urn:microsoft.com/office/officeart/2005/8/layout/target3"/>
    <dgm:cxn modelId="{9B9853A2-7595-4D4E-9988-DE8F596018F1}" type="presParOf" srcId="{DD8145C8-5117-46E7-AB24-CA0ACFF85130}" destId="{8CDB010A-A622-4913-B624-106F50D7FF13}"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B1751D-93EE-47A5-85ED-7A2F3343F1AF}">
      <dsp:nvSpPr>
        <dsp:cNvPr id="0" name=""/>
        <dsp:cNvSpPr/>
      </dsp:nvSpPr>
      <dsp:spPr>
        <a:xfrm>
          <a:off x="0" y="0"/>
          <a:ext cx="1470025" cy="1470025"/>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C1BF20-CD6D-4137-BFEB-E7CAE29EAF6B}">
      <dsp:nvSpPr>
        <dsp:cNvPr id="0" name=""/>
        <dsp:cNvSpPr/>
      </dsp:nvSpPr>
      <dsp:spPr>
        <a:xfrm>
          <a:off x="504045" y="0"/>
          <a:ext cx="7037387" cy="1470025"/>
        </a:xfrm>
        <a:prstGeom prst="rect">
          <a:avLst/>
        </a:prstGeom>
        <a:blipFill rotWithShape="0">
          <a:blip xmlns:r="http://schemas.openxmlformats.org/officeDocument/2006/relationships" r:embed="rId2"/>
          <a:tile tx="0" ty="0" sx="100000" sy="100000" flip="none" algn="tl"/>
        </a:blip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rtl="0">
            <a:lnSpc>
              <a:spcPct val="90000"/>
            </a:lnSpc>
            <a:spcBef>
              <a:spcPct val="0"/>
            </a:spcBef>
            <a:spcAft>
              <a:spcPct val="35000"/>
            </a:spcAft>
          </a:pPr>
          <a:r>
            <a:rPr lang="es-CO" sz="4000" kern="1200" dirty="0" smtClean="0">
              <a:latin typeface="Algerian" pitchFamily="82" charset="0"/>
            </a:rPr>
            <a:t>¿Qué SIEMBRAS EN TU VIDA?</a:t>
          </a:r>
          <a:endParaRPr lang="es-CO" sz="4000" kern="1200" dirty="0">
            <a:latin typeface="Algerian" pitchFamily="82" charset="0"/>
          </a:endParaRPr>
        </a:p>
      </dsp:txBody>
      <dsp:txXfrm>
        <a:off x="504045" y="0"/>
        <a:ext cx="7037387" cy="1470025"/>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14/04/2014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1614639833"/>
              </p:ext>
            </p:extLst>
          </p:nvPr>
        </p:nvGraphicFramePr>
        <p:xfrm>
          <a:off x="683568" y="548680"/>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4644008" y="2348880"/>
            <a:ext cx="3592488" cy="3744416"/>
          </a:xfrm>
        </p:spPr>
        <p:txBody>
          <a:bodyPr>
            <a:normAutofit fontScale="70000" lnSpcReduction="20000"/>
          </a:bodyPr>
          <a:lstStyle/>
          <a:p>
            <a:endParaRPr lang="es-CO" dirty="0" smtClean="0">
              <a:latin typeface="DFKai-SB" pitchFamily="65" charset="-120"/>
              <a:ea typeface="DFKai-SB" pitchFamily="65" charset="-120"/>
            </a:endParaRPr>
          </a:p>
          <a:p>
            <a:endParaRPr lang="es-CO" sz="4400" b="1" dirty="0" smtClean="0">
              <a:solidFill>
                <a:srgbClr val="002060"/>
              </a:solidFill>
              <a:latin typeface="DFKai-SB" pitchFamily="65" charset="-120"/>
              <a:ea typeface="DFKai-SB" pitchFamily="65" charset="-120"/>
            </a:endParaRPr>
          </a:p>
          <a:p>
            <a:r>
              <a:rPr lang="es-CO" sz="4400" b="1" dirty="0" smtClean="0">
                <a:solidFill>
                  <a:srgbClr val="002060"/>
                </a:solidFill>
                <a:latin typeface="DFKai-SB" pitchFamily="65" charset="-120"/>
                <a:ea typeface="DFKai-SB" pitchFamily="65" charset="-120"/>
              </a:rPr>
              <a:t>¿TE DEDICAS A SEMBRAR CIZAÑA POR DONDE PASAS,O SIEMBRAS LA PRECIOSA SEMILLA DEL TRIGO?</a:t>
            </a:r>
            <a:endParaRPr lang="es-CO" sz="4400" b="1" dirty="0">
              <a:solidFill>
                <a:srgbClr val="002060"/>
              </a:solidFill>
              <a:latin typeface="DFKai-SB" pitchFamily="65" charset="-120"/>
              <a:ea typeface="DFKai-SB" pitchFamily="65" charset="-120"/>
            </a:endParaRPr>
          </a:p>
        </p:txBody>
      </p:sp>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9632" y="2636912"/>
            <a:ext cx="3168352" cy="3069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66192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60648"/>
            <a:ext cx="8352928"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9769912"/>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905000"/>
            <a:ext cx="6048672" cy="4620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971600" y="260648"/>
            <a:ext cx="7200800" cy="1446550"/>
          </a:xfrm>
          <a:prstGeom prst="rect">
            <a:avLst/>
          </a:prstGeom>
          <a:blipFill>
            <a:blip r:embed="rId3"/>
            <a:tile tx="0" ty="0" sx="100000" sy="100000" flip="none" algn="tl"/>
          </a:blipFill>
        </p:spPr>
        <p:txBody>
          <a:bodyPr wrap="square">
            <a:spAutoFit/>
          </a:bodyPr>
          <a:lstStyle/>
          <a:p>
            <a:pPr algn="ctr"/>
            <a:r>
              <a:rPr lang="es-CO" sz="4400" b="1" dirty="0" smtClean="0">
                <a:latin typeface="Algerian" pitchFamily="82" charset="0"/>
              </a:rPr>
              <a:t>EL TRIGO Y LA CIZAÑA</a:t>
            </a:r>
          </a:p>
          <a:p>
            <a:pPr algn="ctr"/>
            <a:r>
              <a:rPr lang="es-CO" sz="4400" dirty="0" smtClean="0">
                <a:solidFill>
                  <a:srgbClr val="FF0000"/>
                </a:solidFill>
                <a:latin typeface="Mongolian Baiti" pitchFamily="66" charset="0"/>
                <a:cs typeface="Mongolian Baiti" pitchFamily="66" charset="0"/>
              </a:rPr>
              <a:t>UNA </a:t>
            </a:r>
            <a:r>
              <a:rPr lang="es-CO" sz="4400" dirty="0">
                <a:solidFill>
                  <a:srgbClr val="FF0000"/>
                </a:solidFill>
                <a:latin typeface="Mongolian Baiti" pitchFamily="66" charset="0"/>
                <a:cs typeface="Mongolian Baiti" pitchFamily="66" charset="0"/>
              </a:rPr>
              <a:t>REALIDAD HOY </a:t>
            </a:r>
          </a:p>
        </p:txBody>
      </p:sp>
    </p:spTree>
    <p:extLst>
      <p:ext uri="{BB962C8B-B14F-4D97-AF65-F5344CB8AC3E}">
        <p14:creationId xmlns:p14="http://schemas.microsoft.com/office/powerpoint/2010/main" val="856516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640960" cy="5976664"/>
          </a:xfrm>
          <a:gradFill>
            <a:gsLst>
              <a:gs pos="0">
                <a:srgbClr val="FFEFD1"/>
              </a:gs>
              <a:gs pos="64999">
                <a:srgbClr val="F0EBD5"/>
              </a:gs>
              <a:gs pos="100000">
                <a:srgbClr val="D1C39F"/>
              </a:gs>
            </a:gsLst>
            <a:lin ang="5400000" scaled="0"/>
          </a:gradFill>
        </p:spPr>
        <p:txBody>
          <a:bodyPr>
            <a:normAutofit fontScale="92500"/>
          </a:bodyPr>
          <a:lstStyle/>
          <a:p>
            <a:pPr marL="0" indent="0" algn="ctr">
              <a:buNone/>
            </a:pPr>
            <a:r>
              <a:rPr lang="es-CO" dirty="0">
                <a:solidFill>
                  <a:srgbClr val="FF0000"/>
                </a:solidFill>
                <a:latin typeface="Forte" pitchFamily="66" charset="0"/>
              </a:rPr>
              <a:t>La parábola del trigo y la cizaña, </a:t>
            </a:r>
            <a:r>
              <a:rPr lang="es-CO" dirty="0" smtClean="0">
                <a:solidFill>
                  <a:srgbClr val="FF0000"/>
                </a:solidFill>
                <a:latin typeface="Forte" pitchFamily="66" charset="0"/>
              </a:rPr>
              <a:t> y </a:t>
            </a:r>
            <a:r>
              <a:rPr lang="es-CO" dirty="0">
                <a:solidFill>
                  <a:srgbClr val="FF0000"/>
                </a:solidFill>
                <a:latin typeface="Forte" pitchFamily="66" charset="0"/>
              </a:rPr>
              <a:t>bien así como otras parábolas y profecías son mal entendidas, mal interpretadas, y mal usadas por </a:t>
            </a:r>
            <a:r>
              <a:rPr lang="es-CO" dirty="0" smtClean="0">
                <a:solidFill>
                  <a:srgbClr val="FF0000"/>
                </a:solidFill>
                <a:latin typeface="Forte" pitchFamily="66" charset="0"/>
              </a:rPr>
              <a:t>muchos, quizá </a:t>
            </a:r>
            <a:r>
              <a:rPr lang="es-CO" dirty="0">
                <a:solidFill>
                  <a:srgbClr val="FF0000"/>
                </a:solidFill>
                <a:latin typeface="Forte" pitchFamily="66" charset="0"/>
              </a:rPr>
              <a:t>bien intencionados. </a:t>
            </a:r>
            <a:endParaRPr lang="es-CO" dirty="0" smtClean="0">
              <a:solidFill>
                <a:srgbClr val="FF0000"/>
              </a:solidFill>
              <a:latin typeface="Forte" pitchFamily="66" charset="0"/>
            </a:endParaRPr>
          </a:p>
          <a:p>
            <a:pPr marL="0" indent="0" algn="ctr">
              <a:buNone/>
            </a:pPr>
            <a:endParaRPr lang="es-CO" dirty="0" smtClean="0">
              <a:solidFill>
                <a:srgbClr val="FF0000"/>
              </a:solidFill>
              <a:latin typeface="Forte" pitchFamily="66" charset="0"/>
            </a:endParaRPr>
          </a:p>
          <a:p>
            <a:pPr marL="0" indent="0" algn="ctr">
              <a:buNone/>
            </a:pPr>
            <a:r>
              <a:rPr lang="es-CO" dirty="0" smtClean="0">
                <a:solidFill>
                  <a:srgbClr val="FF0000"/>
                </a:solidFill>
                <a:latin typeface="Forte" pitchFamily="66" charset="0"/>
              </a:rPr>
              <a:t>La </a:t>
            </a:r>
            <a:r>
              <a:rPr lang="es-CO" dirty="0">
                <a:solidFill>
                  <a:srgbClr val="FF0000"/>
                </a:solidFill>
                <a:latin typeface="Forte" pitchFamily="66" charset="0"/>
              </a:rPr>
              <a:t>parábola </a:t>
            </a:r>
            <a:r>
              <a:rPr lang="es-CO" dirty="0" smtClean="0">
                <a:solidFill>
                  <a:srgbClr val="FF0000"/>
                </a:solidFill>
                <a:latin typeface="Forte" pitchFamily="66" charset="0"/>
              </a:rPr>
              <a:t>del trigo y la cizaña es </a:t>
            </a:r>
            <a:r>
              <a:rPr lang="es-CO" dirty="0">
                <a:solidFill>
                  <a:srgbClr val="FF0000"/>
                </a:solidFill>
                <a:latin typeface="Forte" pitchFamily="66" charset="0"/>
              </a:rPr>
              <a:t>simplemente una comparación entre las cosas terrenales y las celestiales, y se puede usar donde se aplica. </a:t>
            </a:r>
            <a:endParaRPr lang="es-CO" dirty="0" smtClean="0">
              <a:solidFill>
                <a:srgbClr val="FF0000"/>
              </a:solidFill>
              <a:latin typeface="Forte" pitchFamily="66" charset="0"/>
            </a:endParaRPr>
          </a:p>
          <a:p>
            <a:pPr marL="0" indent="0" algn="ctr">
              <a:buNone/>
            </a:pPr>
            <a:r>
              <a:rPr lang="es-CO" dirty="0" smtClean="0">
                <a:solidFill>
                  <a:srgbClr val="FF0000"/>
                </a:solidFill>
                <a:latin typeface="Forte" pitchFamily="66" charset="0"/>
              </a:rPr>
              <a:t>No </a:t>
            </a:r>
            <a:r>
              <a:rPr lang="es-CO" dirty="0">
                <a:solidFill>
                  <a:srgbClr val="FF0000"/>
                </a:solidFill>
                <a:latin typeface="Forte" pitchFamily="66" charset="0"/>
              </a:rPr>
              <a:t>se debe aplicarla donde ella no cabe. La parábola del trigo y la cizaña </a:t>
            </a:r>
            <a:r>
              <a:rPr lang="es-CO" dirty="0" smtClean="0">
                <a:solidFill>
                  <a:srgbClr val="FF0000"/>
                </a:solidFill>
                <a:latin typeface="Forte" pitchFamily="66" charset="0"/>
              </a:rPr>
              <a:t>según el Espíritu de Profecía tiene tres </a:t>
            </a:r>
            <a:r>
              <a:rPr lang="es-CO" dirty="0">
                <a:solidFill>
                  <a:srgbClr val="FF0000"/>
                </a:solidFill>
                <a:latin typeface="Forte" pitchFamily="66" charset="0"/>
              </a:rPr>
              <a:t>aplicaciones. Vamos a considerarlas una por una.</a:t>
            </a:r>
          </a:p>
        </p:txBody>
      </p:sp>
    </p:spTree>
    <p:extLst>
      <p:ext uri="{BB962C8B-B14F-4D97-AF65-F5344CB8AC3E}">
        <p14:creationId xmlns:p14="http://schemas.microsoft.com/office/powerpoint/2010/main" val="369273829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u="sng" dirty="0" smtClean="0">
                <a:latin typeface="Algerian" pitchFamily="82" charset="0"/>
              </a:rPr>
              <a:t>Primera </a:t>
            </a:r>
            <a:r>
              <a:rPr lang="es-CO" u="sng" dirty="0">
                <a:latin typeface="Algerian" pitchFamily="82" charset="0"/>
              </a:rPr>
              <a:t>aplicación</a:t>
            </a:r>
            <a:br>
              <a:rPr lang="es-CO" u="sng" dirty="0">
                <a:latin typeface="Algerian" pitchFamily="82" charset="0"/>
              </a:rPr>
            </a:br>
            <a:endParaRPr lang="es-CO" u="sng" dirty="0">
              <a:latin typeface="Algerian" pitchFamily="82" charset="0"/>
            </a:endParaRPr>
          </a:p>
        </p:txBody>
      </p:sp>
      <p:sp>
        <p:nvSpPr>
          <p:cNvPr id="3" name="2 Marcador de contenido"/>
          <p:cNvSpPr>
            <a:spLocks noGrp="1"/>
          </p:cNvSpPr>
          <p:nvPr>
            <p:ph idx="1"/>
          </p:nvPr>
        </p:nvSpPr>
        <p:spPr>
          <a:xfrm>
            <a:off x="107504" y="1600200"/>
            <a:ext cx="8856984" cy="4997152"/>
          </a:xfrm>
          <a:blipFill>
            <a:blip r:embed="rId2"/>
            <a:tile tx="0" ty="0" sx="100000" sy="100000" flip="none" algn="tl"/>
          </a:blipFill>
        </p:spPr>
        <p:txBody>
          <a:bodyPr>
            <a:normAutofit fontScale="85000" lnSpcReduction="20000"/>
          </a:bodyPr>
          <a:lstStyle/>
          <a:p>
            <a:pPr marL="0" indent="0">
              <a:buNone/>
            </a:pPr>
            <a:r>
              <a:rPr lang="es-CO" dirty="0" smtClean="0"/>
              <a:t>  </a:t>
            </a:r>
            <a:r>
              <a:rPr lang="es-CO" dirty="0"/>
              <a:t>Vamos a leer la parábola conforme está escrita en la </a:t>
            </a:r>
            <a:r>
              <a:rPr lang="es-CO" dirty="0" smtClean="0"/>
              <a:t>Santa Biblia:</a:t>
            </a:r>
            <a:endParaRPr lang="es-CO" dirty="0"/>
          </a:p>
          <a:p>
            <a:pPr marL="0" indent="0" algn="ctr">
              <a:buNone/>
            </a:pPr>
            <a:r>
              <a:rPr lang="es-CO" dirty="0" smtClean="0"/>
              <a:t> </a:t>
            </a:r>
            <a:r>
              <a:rPr lang="es-CO" dirty="0"/>
              <a:t>“</a:t>
            </a:r>
            <a:r>
              <a:rPr lang="es-CO" dirty="0">
                <a:latin typeface="Agency FB" pitchFamily="34" charset="0"/>
              </a:rPr>
              <a:t>Otra parábola les propuso, diciendo: El reino de los cielos es semejante al hombre que siembra buena simiente en su campo: Mas durmiendo los hombres, vino su enemigo, y sembró cizaña entre el trigo, y se fué. Y como la hierba salió é hizo fruto, entonces apareció también la cizaña. Y llegándose los siervos del padre de la familia, le dijeron: Señor, ¿no sembraste buena simiente en tu campo? ¿de dónde, pues, tiene cizaña? Y él les dijo: Un hombre enemigo ha hecho esto. Y los siervos le dijeron: ¿Quieres, pues, que vayamos y la cojamos? Y él dijo: No; porque cogiendo la cizaña, no arranquéis también con ella el trigo. </a:t>
            </a:r>
            <a:r>
              <a:rPr lang="es-CO" u="sng" dirty="0">
                <a:latin typeface="Agency FB" pitchFamily="34" charset="0"/>
              </a:rPr>
              <a:t>Dejad crecer juntamente lo uno y lo otro hasta la siega</a:t>
            </a:r>
            <a:r>
              <a:rPr lang="es-CO" dirty="0">
                <a:latin typeface="Agency FB" pitchFamily="34" charset="0"/>
              </a:rPr>
              <a:t>; y al tiempo de la siega yo diré á los segadores: Coged primero la cizaña, y atadla en manojos para quemarla; mas recoged el trigo en mi alfolí</a:t>
            </a:r>
            <a:r>
              <a:rPr lang="es-CO" dirty="0"/>
              <a:t>”. </a:t>
            </a:r>
            <a:endParaRPr lang="es-CO" dirty="0" smtClean="0"/>
          </a:p>
          <a:p>
            <a:pPr marL="0" indent="0" algn="ctr">
              <a:buNone/>
            </a:pPr>
            <a:r>
              <a:rPr lang="es-CO" b="1" dirty="0" smtClean="0">
                <a:solidFill>
                  <a:srgbClr val="FF0000"/>
                </a:solidFill>
              </a:rPr>
              <a:t>Mateo </a:t>
            </a:r>
            <a:r>
              <a:rPr lang="es-CO" b="1" dirty="0">
                <a:solidFill>
                  <a:srgbClr val="FF0000"/>
                </a:solidFill>
              </a:rPr>
              <a:t>13:24-31</a:t>
            </a:r>
            <a:r>
              <a:rPr lang="es-CO" b="1" dirty="0" smtClean="0">
                <a:solidFill>
                  <a:srgbClr val="FF0000"/>
                </a:solidFill>
              </a:rPr>
              <a:t>. </a:t>
            </a:r>
            <a:endParaRPr lang="es-CO" b="1" dirty="0">
              <a:solidFill>
                <a:srgbClr val="FF0000"/>
              </a:solidFill>
            </a:endParaRPr>
          </a:p>
        </p:txBody>
      </p:sp>
    </p:spTree>
    <p:extLst>
      <p:ext uri="{BB962C8B-B14F-4D97-AF65-F5344CB8AC3E}">
        <p14:creationId xmlns:p14="http://schemas.microsoft.com/office/powerpoint/2010/main" val="49700546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a:tile tx="0" ty="0" sx="100000" sy="100000" flip="none" algn="tl"/>
          </a:blipFill>
        </p:spPr>
        <p:txBody>
          <a:bodyPr>
            <a:normAutofit/>
          </a:bodyPr>
          <a:lstStyle/>
          <a:p>
            <a:pPr marL="0" indent="0" algn="ctr">
              <a:buNone/>
            </a:pPr>
            <a:endParaRPr lang="es-CO" dirty="0" smtClean="0"/>
          </a:p>
          <a:p>
            <a:pPr marL="0" indent="0" algn="ctr">
              <a:buNone/>
            </a:pPr>
            <a:r>
              <a:rPr lang="es-CO" dirty="0" smtClean="0"/>
              <a:t>“</a:t>
            </a:r>
            <a:r>
              <a:rPr lang="es-CO" dirty="0"/>
              <a:t>Entonces, despedidas las gentes, Jesús se vino á casa; y llegándose á él sus discípulos, le dijeron: Decláranos la parábola de la cizaña del campo. Y respondiendo él, les dijo: El que siembra la buena simiente es el Hijo del hombre; Y el campo es el mundo; y la buena simiente son los hijos del reino, y la cizaña son los hijos del malo; Y el enemigo que la sembró, es el diablo; y la siega es el fin del mundo, y los segadores son los ángeles</a:t>
            </a:r>
            <a:r>
              <a:rPr lang="es-CO" dirty="0" smtClean="0"/>
              <a:t>.” </a:t>
            </a:r>
          </a:p>
          <a:p>
            <a:pPr marL="0" indent="0" algn="ctr">
              <a:buNone/>
            </a:pPr>
            <a:r>
              <a:rPr lang="es-CO" dirty="0" smtClean="0">
                <a:solidFill>
                  <a:srgbClr val="FF0000"/>
                </a:solidFill>
              </a:rPr>
              <a:t>Mateo </a:t>
            </a:r>
            <a:r>
              <a:rPr lang="es-CO" dirty="0">
                <a:solidFill>
                  <a:srgbClr val="FF0000"/>
                </a:solidFill>
              </a:rPr>
              <a:t>13:36-39.</a:t>
            </a:r>
          </a:p>
          <a:p>
            <a:endParaRPr lang="es-CO" dirty="0"/>
          </a:p>
        </p:txBody>
      </p:sp>
    </p:spTree>
    <p:extLst>
      <p:ext uri="{BB962C8B-B14F-4D97-AF65-F5344CB8AC3E}">
        <p14:creationId xmlns:p14="http://schemas.microsoft.com/office/powerpoint/2010/main" val="42076046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sz="4000" b="1" i="1" dirty="0" smtClean="0">
                <a:solidFill>
                  <a:srgbClr val="FF0000"/>
                </a:solidFill>
                <a:latin typeface="Agency FB" pitchFamily="34" charset="0"/>
              </a:rPr>
              <a:t>No </a:t>
            </a:r>
            <a:r>
              <a:rPr lang="es-CO" sz="4000" b="1" i="1" dirty="0">
                <a:solidFill>
                  <a:srgbClr val="FF0000"/>
                </a:solidFill>
                <a:latin typeface="Agency FB" pitchFamily="34" charset="0"/>
              </a:rPr>
              <a:t>es difícil de comprender la explicación de Jesús</a:t>
            </a:r>
            <a:r>
              <a:rPr lang="es-CO" sz="3600" i="1" dirty="0">
                <a:solidFill>
                  <a:srgbClr val="FF0000"/>
                </a:solidFill>
                <a:latin typeface="Agency FB" pitchFamily="34" charset="0"/>
              </a:rPr>
              <a:t>, </a:t>
            </a:r>
            <a:endParaRPr lang="es-CO" dirty="0"/>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lgn="ctr">
              <a:buNone/>
            </a:pPr>
            <a:r>
              <a:rPr lang="es-CO" sz="3900" b="1" dirty="0" smtClean="0"/>
              <a:t>Veamos</a:t>
            </a:r>
          </a:p>
          <a:p>
            <a:pPr marL="0" indent="0">
              <a:buNone/>
            </a:pPr>
            <a:r>
              <a:rPr lang="es-CO" b="1" dirty="0" smtClean="0">
                <a:solidFill>
                  <a:srgbClr val="FF0000"/>
                </a:solidFill>
              </a:rPr>
              <a:t>A) </a:t>
            </a:r>
            <a:r>
              <a:rPr lang="es-CO" b="1" dirty="0" smtClean="0">
                <a:solidFill>
                  <a:srgbClr val="0070C0"/>
                </a:solidFill>
              </a:rPr>
              <a:t>El </a:t>
            </a:r>
            <a:r>
              <a:rPr lang="es-CO" b="1" dirty="0">
                <a:solidFill>
                  <a:srgbClr val="0070C0"/>
                </a:solidFill>
              </a:rPr>
              <a:t>trigo representa: Los hijos del reino de Dios;</a:t>
            </a:r>
          </a:p>
          <a:p>
            <a:pPr marL="0" indent="0">
              <a:buNone/>
            </a:pPr>
            <a:r>
              <a:rPr lang="es-CO" b="1" dirty="0">
                <a:solidFill>
                  <a:srgbClr val="FF0000"/>
                </a:solidFill>
              </a:rPr>
              <a:t>b) </a:t>
            </a:r>
            <a:r>
              <a:rPr lang="es-CO" b="1" dirty="0">
                <a:solidFill>
                  <a:srgbClr val="C00000"/>
                </a:solidFill>
              </a:rPr>
              <a:t>El sembrador es: Jesucristo;</a:t>
            </a:r>
          </a:p>
          <a:p>
            <a:pPr marL="0" indent="0">
              <a:buNone/>
            </a:pPr>
            <a:r>
              <a:rPr lang="es-CO" b="1" dirty="0">
                <a:solidFill>
                  <a:srgbClr val="FF0000"/>
                </a:solidFill>
              </a:rPr>
              <a:t>c) </a:t>
            </a:r>
            <a:r>
              <a:rPr lang="es-CO" b="1" dirty="0">
                <a:solidFill>
                  <a:srgbClr val="002060"/>
                </a:solidFill>
              </a:rPr>
              <a:t>El campo representa: El </a:t>
            </a:r>
            <a:r>
              <a:rPr lang="es-CO" b="1" dirty="0" smtClean="0">
                <a:solidFill>
                  <a:srgbClr val="002060"/>
                </a:solidFill>
              </a:rPr>
              <a:t>mundo, que está siendo evangelizado.</a:t>
            </a:r>
            <a:endParaRPr lang="es-CO" b="1" dirty="0">
              <a:solidFill>
                <a:srgbClr val="002060"/>
              </a:solidFill>
            </a:endParaRPr>
          </a:p>
          <a:p>
            <a:pPr marL="0" indent="0">
              <a:buNone/>
            </a:pPr>
            <a:r>
              <a:rPr lang="es-CO" b="1" dirty="0">
                <a:solidFill>
                  <a:srgbClr val="FF0000"/>
                </a:solidFill>
              </a:rPr>
              <a:t>d) </a:t>
            </a:r>
            <a:r>
              <a:rPr lang="es-CO" b="1" dirty="0">
                <a:solidFill>
                  <a:srgbClr val="7030A0"/>
                </a:solidFill>
              </a:rPr>
              <a:t>La cizaña representa: Los impíos, (los hijos de Satanás</a:t>
            </a:r>
            <a:r>
              <a:rPr lang="es-CO" b="1" dirty="0" smtClean="0">
                <a:solidFill>
                  <a:srgbClr val="7030A0"/>
                </a:solidFill>
              </a:rPr>
              <a:t>), quienes se niegan a entregar sus vidas a Cristo.</a:t>
            </a:r>
            <a:endParaRPr lang="es-CO" b="1" dirty="0">
              <a:solidFill>
                <a:srgbClr val="7030A0"/>
              </a:solidFill>
            </a:endParaRPr>
          </a:p>
          <a:p>
            <a:pPr marL="0" indent="0">
              <a:buNone/>
            </a:pPr>
            <a:r>
              <a:rPr lang="es-CO" b="1" dirty="0">
                <a:solidFill>
                  <a:srgbClr val="FF0000"/>
                </a:solidFill>
              </a:rPr>
              <a:t>e) </a:t>
            </a:r>
            <a:r>
              <a:rPr lang="es-CO" b="1" dirty="0">
                <a:solidFill>
                  <a:srgbClr val="00B0F0"/>
                </a:solidFill>
              </a:rPr>
              <a:t>El sembrador de la cizaña es: El diablo</a:t>
            </a:r>
            <a:r>
              <a:rPr lang="es-CO" b="1" dirty="0" smtClean="0">
                <a:solidFill>
                  <a:srgbClr val="00B0F0"/>
                </a:solidFill>
              </a:rPr>
              <a:t>; enemigo de Dios.</a:t>
            </a:r>
            <a:endParaRPr lang="es-CO" b="1" dirty="0">
              <a:solidFill>
                <a:srgbClr val="00B0F0"/>
              </a:solidFill>
            </a:endParaRPr>
          </a:p>
          <a:p>
            <a:pPr marL="0" indent="0">
              <a:buNone/>
            </a:pPr>
            <a:r>
              <a:rPr lang="es-CO" b="1" dirty="0">
                <a:solidFill>
                  <a:srgbClr val="FF0000"/>
                </a:solidFill>
              </a:rPr>
              <a:t>f) </a:t>
            </a:r>
            <a:r>
              <a:rPr lang="es-CO" b="1" dirty="0">
                <a:solidFill>
                  <a:srgbClr val="92D050"/>
                </a:solidFill>
              </a:rPr>
              <a:t>La siega representa: El fin del mundo;</a:t>
            </a:r>
          </a:p>
          <a:p>
            <a:pPr marL="0" indent="0">
              <a:buNone/>
            </a:pPr>
            <a:r>
              <a:rPr lang="es-CO" b="1" dirty="0">
                <a:solidFill>
                  <a:srgbClr val="FF0000"/>
                </a:solidFill>
              </a:rPr>
              <a:t>g) </a:t>
            </a:r>
            <a:r>
              <a:rPr lang="es-CO" b="1" dirty="0">
                <a:solidFill>
                  <a:schemeClr val="accent6">
                    <a:lumMod val="75000"/>
                  </a:schemeClr>
                </a:solidFill>
              </a:rPr>
              <a:t>Los segadores son: Los ángeles. </a:t>
            </a:r>
          </a:p>
        </p:txBody>
      </p:sp>
    </p:spTree>
    <p:extLst>
      <p:ext uri="{BB962C8B-B14F-4D97-AF65-F5344CB8AC3E}">
        <p14:creationId xmlns:p14="http://schemas.microsoft.com/office/powerpoint/2010/main" val="4339208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6" end="6"/>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484784"/>
            <a:ext cx="8229600" cy="4248472"/>
          </a:xfrm>
        </p:spPr>
        <p:txBody>
          <a:bodyPr>
            <a:normAutofit/>
          </a:bodyPr>
          <a:lstStyle/>
          <a:p>
            <a:pPr marL="0" indent="0" algn="ctr">
              <a:buNone/>
            </a:pPr>
            <a:r>
              <a:rPr lang="es-CO" dirty="0" smtClean="0"/>
              <a:t> </a:t>
            </a:r>
            <a:r>
              <a:rPr lang="es-CO" sz="3600" b="1" dirty="0" smtClean="0"/>
              <a:t>En </a:t>
            </a:r>
            <a:r>
              <a:rPr lang="es-CO" sz="3600" b="1" dirty="0"/>
              <a:t>esta primera aplicación de la parábola, los hijos de Dios, el trigo, están en este mundo y no pueden salir de este campo antes del fin, cuando Jesús </a:t>
            </a:r>
            <a:r>
              <a:rPr lang="es-CO" sz="3600" b="1" dirty="0" smtClean="0"/>
              <a:t>regrese. </a:t>
            </a:r>
            <a:r>
              <a:rPr lang="es-CO" sz="3600" b="1" dirty="0"/>
              <a:t>Los ángeles reunirán entonces la cizaña para ser quemada, y llevarán el trigo para el alfolí celestial</a:t>
            </a:r>
            <a:r>
              <a:rPr lang="es-CO" sz="3600" b="1" dirty="0" smtClean="0"/>
              <a:t>.</a:t>
            </a:r>
          </a:p>
          <a:p>
            <a:pPr marL="0" indent="0" algn="ctr">
              <a:buNone/>
            </a:pPr>
            <a:endParaRPr lang="es-CO" dirty="0"/>
          </a:p>
          <a:p>
            <a:endParaRPr lang="es-CO" dirty="0"/>
          </a:p>
        </p:txBody>
      </p:sp>
    </p:spTree>
    <p:extLst>
      <p:ext uri="{BB962C8B-B14F-4D97-AF65-F5344CB8AC3E}">
        <p14:creationId xmlns:p14="http://schemas.microsoft.com/office/powerpoint/2010/main" val="372826383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p:spPr>
        <p:txBody>
          <a:bodyPr>
            <a:normAutofit fontScale="90000"/>
          </a:bodyPr>
          <a:lstStyle/>
          <a:p>
            <a:r>
              <a:rPr lang="es-CO" dirty="0" smtClean="0"/>
              <a:t/>
            </a:r>
            <a:br>
              <a:rPr lang="es-CO" dirty="0" smtClean="0"/>
            </a:br>
            <a:r>
              <a:rPr lang="es-CO" sz="4900" b="1" dirty="0" smtClean="0">
                <a:latin typeface="Agency FB" pitchFamily="34" charset="0"/>
              </a:rPr>
              <a:t>El </a:t>
            </a:r>
            <a:r>
              <a:rPr lang="es-CO" sz="4900" b="1" dirty="0">
                <a:latin typeface="Agency FB" pitchFamily="34" charset="0"/>
              </a:rPr>
              <a:t>Espíritu de Profecía dice:</a:t>
            </a:r>
            <a:br>
              <a:rPr lang="es-CO" sz="4900" b="1" dirty="0">
                <a:latin typeface="Agency FB" pitchFamily="34" charset="0"/>
              </a:rPr>
            </a:br>
            <a:endParaRPr lang="es-CO" b="1" dirty="0">
              <a:latin typeface="Agency FB" pitchFamily="34" charset="0"/>
            </a:endParaRPr>
          </a:p>
        </p:txBody>
      </p:sp>
      <p:sp>
        <p:nvSpPr>
          <p:cNvPr id="3" name="2 Marcador de contenido"/>
          <p:cNvSpPr>
            <a:spLocks noGrp="1"/>
          </p:cNvSpPr>
          <p:nvPr>
            <p:ph idx="1"/>
          </p:nvPr>
        </p:nvSpPr>
        <p:spPr>
          <a:xfrm>
            <a:off x="3059832" y="1484784"/>
            <a:ext cx="3456385" cy="5184576"/>
          </a:xfrm>
        </p:spPr>
        <p:txBody>
          <a:bodyPr>
            <a:normAutofit fontScale="62500" lnSpcReduction="20000"/>
          </a:bodyPr>
          <a:lstStyle/>
          <a:p>
            <a:pPr marL="0" indent="0" algn="ctr">
              <a:buNone/>
            </a:pPr>
            <a:r>
              <a:rPr lang="es-CO" dirty="0" smtClean="0"/>
              <a:t>“</a:t>
            </a:r>
            <a:r>
              <a:rPr lang="es-CO" dirty="0"/>
              <a:t>El día está muy cercano cuando los justos serán atados en gavillas, como grano precioso, para el granero celestial, mientras que los impíos, como la cizaña, serán juntados para el fuego del gran día. Mas ‘el trigo y la cizaña permanecen juntos hasta la cosecha’. En el desempeño de los deberes de la vida, los justos estarán hasta el fin, en contacto con los impíos. Los hijos de la luz estarán esparcidos entre los hijos de las tinieblas, para que el contraste sea visto por todos”.</a:t>
            </a:r>
          </a:p>
          <a:p>
            <a:pPr marL="0" indent="0" algn="ctr">
              <a:buNone/>
            </a:pPr>
            <a:r>
              <a:rPr lang="es-CO" dirty="0"/>
              <a:t> Testimonies for the Church, vol. 5, pág. </a:t>
            </a:r>
            <a:r>
              <a:rPr lang="es-CO" dirty="0" smtClean="0"/>
              <a:t>100.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808"/>
            <a:ext cx="3059832"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7" y="1700808"/>
            <a:ext cx="2627784"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714" y="5934670"/>
            <a:ext cx="3054118" cy="984885"/>
          </a:xfrm>
          <a:prstGeom prst="rect">
            <a:avLst/>
          </a:prstGeom>
        </p:spPr>
        <p:txBody>
          <a:bodyPr wrap="square">
            <a:spAutoFit/>
          </a:bodyPr>
          <a:lstStyle/>
          <a:p>
            <a:pPr algn="ctr"/>
            <a:r>
              <a:rPr lang="es-CO" sz="2000" b="1" dirty="0" smtClean="0">
                <a:solidFill>
                  <a:srgbClr val="FF0000"/>
                </a:solidFill>
              </a:rPr>
              <a:t>El </a:t>
            </a:r>
            <a:r>
              <a:rPr lang="es-CO" sz="2000" b="1" dirty="0">
                <a:solidFill>
                  <a:srgbClr val="FF0000"/>
                </a:solidFill>
              </a:rPr>
              <a:t>trigo es recogido en el alfolí de Dios, el cielo.</a:t>
            </a:r>
          </a:p>
          <a:p>
            <a:endParaRPr lang="es-CO" dirty="0"/>
          </a:p>
        </p:txBody>
      </p:sp>
      <p:sp>
        <p:nvSpPr>
          <p:cNvPr id="5" name="4 Rectángulo"/>
          <p:cNvSpPr/>
          <p:nvPr/>
        </p:nvSpPr>
        <p:spPr>
          <a:xfrm>
            <a:off x="6516217" y="5877272"/>
            <a:ext cx="2627783" cy="707886"/>
          </a:xfrm>
          <a:prstGeom prst="rect">
            <a:avLst/>
          </a:prstGeom>
        </p:spPr>
        <p:txBody>
          <a:bodyPr wrap="square">
            <a:spAutoFit/>
          </a:bodyPr>
          <a:lstStyle/>
          <a:p>
            <a:pPr algn="ctr"/>
            <a:r>
              <a:rPr lang="es-CO" sz="2000" b="1" dirty="0">
                <a:solidFill>
                  <a:srgbClr val="FF0000"/>
                </a:solidFill>
              </a:rPr>
              <a:t>La </a:t>
            </a:r>
            <a:r>
              <a:rPr lang="es-CO" sz="2000" b="1" dirty="0" smtClean="0">
                <a:solidFill>
                  <a:srgbClr val="FF0000"/>
                </a:solidFill>
              </a:rPr>
              <a:t>cizaña, </a:t>
            </a:r>
            <a:r>
              <a:rPr lang="es-CO" sz="2000" b="1" dirty="0">
                <a:solidFill>
                  <a:srgbClr val="FF0000"/>
                </a:solidFill>
              </a:rPr>
              <a:t>es quemada en el lago de </a:t>
            </a:r>
            <a:r>
              <a:rPr lang="es-CO" sz="2000" b="1" dirty="0" smtClean="0">
                <a:solidFill>
                  <a:srgbClr val="FF0000"/>
                </a:solidFill>
              </a:rPr>
              <a:t>fuego.</a:t>
            </a:r>
            <a:endParaRPr lang="es-CO" sz="2000" b="1" dirty="0">
              <a:solidFill>
                <a:srgbClr val="FF0000"/>
              </a:solidFill>
            </a:endParaRPr>
          </a:p>
        </p:txBody>
      </p:sp>
    </p:spTree>
    <p:extLst>
      <p:ext uri="{BB962C8B-B14F-4D97-AF65-F5344CB8AC3E}">
        <p14:creationId xmlns:p14="http://schemas.microsoft.com/office/powerpoint/2010/main" val="417775231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027"/>
                                        </p:tgtEl>
                                        <p:attrNameLst>
                                          <p:attrName>style.visibility</p:attrName>
                                        </p:attrNameLst>
                                      </p:cBhvr>
                                      <p:to>
                                        <p:strVal val="visible"/>
                                      </p:to>
                                    </p:set>
                                    <p:anim calcmode="lin" valueType="num">
                                      <p:cBhvr>
                                        <p:cTn id="21" dur="1000" fill="hold"/>
                                        <p:tgtEl>
                                          <p:spTgt spid="1027"/>
                                        </p:tgtEl>
                                        <p:attrNameLst>
                                          <p:attrName>ppt_w</p:attrName>
                                        </p:attrNameLst>
                                      </p:cBhvr>
                                      <p:tavLst>
                                        <p:tav tm="0">
                                          <p:val>
                                            <p:fltVal val="0"/>
                                          </p:val>
                                        </p:tav>
                                        <p:tav tm="100000">
                                          <p:val>
                                            <p:strVal val="#ppt_w"/>
                                          </p:val>
                                        </p:tav>
                                      </p:tavLst>
                                    </p:anim>
                                    <p:anim calcmode="lin" valueType="num">
                                      <p:cBhvr>
                                        <p:cTn id="22" dur="1000" fill="hold"/>
                                        <p:tgtEl>
                                          <p:spTgt spid="1027"/>
                                        </p:tgtEl>
                                        <p:attrNameLst>
                                          <p:attrName>ppt_h</p:attrName>
                                        </p:attrNameLst>
                                      </p:cBhvr>
                                      <p:tavLst>
                                        <p:tav tm="0">
                                          <p:val>
                                            <p:fltVal val="0"/>
                                          </p:val>
                                        </p:tav>
                                        <p:tav tm="100000">
                                          <p:val>
                                            <p:strVal val="#ppt_h"/>
                                          </p:val>
                                        </p:tav>
                                      </p:tavLst>
                                    </p:anim>
                                    <p:anim calcmode="lin" valueType="num">
                                      <p:cBhvr>
                                        <p:cTn id="23" dur="1000" fill="hold"/>
                                        <p:tgtEl>
                                          <p:spTgt spid="1027"/>
                                        </p:tgtEl>
                                        <p:attrNameLst>
                                          <p:attrName>style.rotation</p:attrName>
                                        </p:attrNameLst>
                                      </p:cBhvr>
                                      <p:tavLst>
                                        <p:tav tm="0">
                                          <p:val>
                                            <p:fltVal val="90"/>
                                          </p:val>
                                        </p:tav>
                                        <p:tav tm="100000">
                                          <p:val>
                                            <p:fltVal val="0"/>
                                          </p:val>
                                        </p:tav>
                                      </p:tavLst>
                                    </p:anim>
                                    <p:animEffect transition="in" filter="fade">
                                      <p:cBhvr>
                                        <p:cTn id="24" dur="1000"/>
                                        <p:tgtEl>
                                          <p:spTgt spid="1027"/>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u="sng" dirty="0" smtClean="0">
                <a:latin typeface="Algerian" pitchFamily="82" charset="0"/>
              </a:rPr>
              <a:t>Segunda aplicación</a:t>
            </a:r>
            <a:endParaRPr lang="es-CO" u="sng" dirty="0">
              <a:latin typeface="Algerian" pitchFamily="82" charset="0"/>
            </a:endParaRPr>
          </a:p>
        </p:txBody>
      </p:sp>
      <p:sp>
        <p:nvSpPr>
          <p:cNvPr id="3" name="2 Marcador de contenido"/>
          <p:cNvSpPr>
            <a:spLocks noGrp="1"/>
          </p:cNvSpPr>
          <p:nvPr>
            <p:ph idx="1"/>
          </p:nvPr>
        </p:nvSpPr>
        <p:spPr>
          <a:xfrm>
            <a:off x="457200" y="1600200"/>
            <a:ext cx="8229600" cy="5069160"/>
          </a:xfrm>
          <a:solidFill>
            <a:schemeClr val="accent3">
              <a:lumMod val="40000"/>
              <a:lumOff val="60000"/>
            </a:schemeClr>
          </a:solidFill>
        </p:spPr>
        <p:txBody>
          <a:bodyPr>
            <a:normAutofit fontScale="77500" lnSpcReduction="20000"/>
          </a:bodyPr>
          <a:lstStyle/>
          <a:p>
            <a:pPr marL="0" indent="0" algn="ctr">
              <a:buNone/>
            </a:pPr>
            <a:r>
              <a:rPr lang="es-CO" sz="5100" b="1" dirty="0" smtClean="0"/>
              <a:t>Leemos </a:t>
            </a:r>
            <a:r>
              <a:rPr lang="es-CO" sz="5100" b="1" dirty="0"/>
              <a:t>en el Espíritu de Profecía estas declaraciones </a:t>
            </a:r>
            <a:r>
              <a:rPr lang="es-CO" sz="5100" b="1" u="sng" dirty="0"/>
              <a:t>que siguen:</a:t>
            </a:r>
          </a:p>
          <a:p>
            <a:pPr marL="0" indent="0" algn="ctr">
              <a:buNone/>
            </a:pPr>
            <a:r>
              <a:rPr lang="es-CO" dirty="0" smtClean="0"/>
              <a:t> </a:t>
            </a:r>
          </a:p>
          <a:p>
            <a:pPr marL="0" indent="0" algn="ctr">
              <a:buNone/>
            </a:pPr>
            <a:r>
              <a:rPr lang="es-CO" sz="4400" b="1" dirty="0" smtClean="0">
                <a:solidFill>
                  <a:srgbClr val="FF0000"/>
                </a:solidFill>
              </a:rPr>
              <a:t>‘</a:t>
            </a:r>
            <a:r>
              <a:rPr lang="es-CO" sz="4400" b="1" dirty="0">
                <a:solidFill>
                  <a:srgbClr val="FF0000"/>
                </a:solidFill>
              </a:rPr>
              <a:t>El campo — dijo Jesús — es el mundo’. Pero debemos entender que esto </a:t>
            </a:r>
            <a:r>
              <a:rPr lang="es-CO" sz="4400" b="1" dirty="0" smtClean="0">
                <a:solidFill>
                  <a:srgbClr val="FF0000"/>
                </a:solidFill>
              </a:rPr>
              <a:t>significa</a:t>
            </a:r>
          </a:p>
          <a:p>
            <a:pPr marL="0" indent="0" algn="ctr">
              <a:buNone/>
            </a:pPr>
            <a:r>
              <a:rPr lang="es-CO" sz="4400" b="1" dirty="0" smtClean="0">
                <a:solidFill>
                  <a:srgbClr val="FF0000"/>
                </a:solidFill>
              </a:rPr>
              <a:t> </a:t>
            </a:r>
            <a:r>
              <a:rPr lang="es-CO" sz="4400" b="1" u="sng" dirty="0" smtClean="0">
                <a:solidFill>
                  <a:srgbClr val="FF0000"/>
                </a:solidFill>
              </a:rPr>
              <a:t>LA IGLESIA DE CRISTO EN EL MUNDO</a:t>
            </a:r>
            <a:r>
              <a:rPr lang="es-CO" sz="4400" b="1" dirty="0" smtClean="0">
                <a:solidFill>
                  <a:srgbClr val="FF0000"/>
                </a:solidFill>
              </a:rPr>
              <a:t>”. </a:t>
            </a:r>
          </a:p>
          <a:p>
            <a:pPr marL="0" indent="0" algn="ctr">
              <a:buNone/>
            </a:pPr>
            <a:r>
              <a:rPr lang="es-CO" sz="4400" b="1" u="sng" dirty="0" smtClean="0"/>
              <a:t>Palabras </a:t>
            </a:r>
            <a:r>
              <a:rPr lang="es-CO" sz="4400" b="1" u="sng" dirty="0"/>
              <a:t>de vida del gran Maestro, pág. 49.</a:t>
            </a:r>
          </a:p>
          <a:p>
            <a:pPr marL="0" indent="0">
              <a:buNone/>
            </a:pPr>
            <a:endParaRPr lang="es-CO" dirty="0"/>
          </a:p>
          <a:p>
            <a:pPr marL="0" indent="0" algn="ctr">
              <a:buNone/>
            </a:pPr>
            <a:r>
              <a:rPr lang="es-CO" dirty="0" smtClean="0"/>
              <a:t>Ahora tenemos </a:t>
            </a:r>
            <a:r>
              <a:rPr lang="es-CO" dirty="0"/>
              <a:t>otro campo — La iglesia</a:t>
            </a:r>
            <a:r>
              <a:rPr lang="es-CO" dirty="0" smtClean="0"/>
              <a:t>.</a:t>
            </a:r>
          </a:p>
          <a:p>
            <a:pPr marL="0" indent="0" algn="ctr">
              <a:buNone/>
            </a:pPr>
            <a:r>
              <a:rPr lang="es-CO" dirty="0" smtClean="0"/>
              <a:t> </a:t>
            </a:r>
            <a:r>
              <a:rPr lang="es-CO" u="sng" dirty="0"/>
              <a:t>En este campo hay tanto trigo como cizaña</a:t>
            </a:r>
            <a:r>
              <a:rPr lang="es-CO" u="sng" dirty="0" smtClean="0"/>
              <a:t>: </a:t>
            </a:r>
            <a:endParaRPr lang="es-CO" u="sng" dirty="0"/>
          </a:p>
        </p:txBody>
      </p:sp>
    </p:spTree>
    <p:extLst>
      <p:ext uri="{BB962C8B-B14F-4D97-AF65-F5344CB8AC3E}">
        <p14:creationId xmlns:p14="http://schemas.microsoft.com/office/powerpoint/2010/main" val="35994660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wipe(down)">
                                      <p:cBhvr>
                                        <p:cTn id="47" dur="580">
                                          <p:stCondLst>
                                            <p:cond delay="0"/>
                                          </p:stCondLst>
                                        </p:cTn>
                                        <p:tgtEl>
                                          <p:spTgt spid="3">
                                            <p:txEl>
                                              <p:pRg st="4" end="4"/>
                                            </p:txEl>
                                          </p:spTgt>
                                        </p:tgtEl>
                                      </p:cBhvr>
                                    </p:animEffect>
                                    <p:anim calcmode="lin" valueType="num">
                                      <p:cBhvr>
                                        <p:cTn id="4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3">
                                            <p:txEl>
                                              <p:pRg st="4" end="4"/>
                                            </p:txEl>
                                          </p:spTgt>
                                        </p:tgtEl>
                                      </p:cBhvr>
                                      <p:to x="100000" y="60000"/>
                                    </p:animScale>
                                    <p:animScale>
                                      <p:cBhvr>
                                        <p:cTn id="54" dur="166" decel="50000">
                                          <p:stCondLst>
                                            <p:cond delay="676"/>
                                          </p:stCondLst>
                                        </p:cTn>
                                        <p:tgtEl>
                                          <p:spTgt spid="3">
                                            <p:txEl>
                                              <p:pRg st="4" end="4"/>
                                            </p:txEl>
                                          </p:spTgt>
                                        </p:tgtEl>
                                      </p:cBhvr>
                                      <p:to x="100000" y="100000"/>
                                    </p:animScale>
                                    <p:animScale>
                                      <p:cBhvr>
                                        <p:cTn id="55" dur="26">
                                          <p:stCondLst>
                                            <p:cond delay="1312"/>
                                          </p:stCondLst>
                                        </p:cTn>
                                        <p:tgtEl>
                                          <p:spTgt spid="3">
                                            <p:txEl>
                                              <p:pRg st="4" end="4"/>
                                            </p:txEl>
                                          </p:spTgt>
                                        </p:tgtEl>
                                      </p:cBhvr>
                                      <p:to x="100000" y="80000"/>
                                    </p:animScale>
                                    <p:animScale>
                                      <p:cBhvr>
                                        <p:cTn id="56" dur="166" decel="50000">
                                          <p:stCondLst>
                                            <p:cond delay="1338"/>
                                          </p:stCondLst>
                                        </p:cTn>
                                        <p:tgtEl>
                                          <p:spTgt spid="3">
                                            <p:txEl>
                                              <p:pRg st="4" end="4"/>
                                            </p:txEl>
                                          </p:spTgt>
                                        </p:tgtEl>
                                      </p:cBhvr>
                                      <p:to x="100000" y="100000"/>
                                    </p:animScale>
                                    <p:animScale>
                                      <p:cBhvr>
                                        <p:cTn id="57" dur="26">
                                          <p:stCondLst>
                                            <p:cond delay="1642"/>
                                          </p:stCondLst>
                                        </p:cTn>
                                        <p:tgtEl>
                                          <p:spTgt spid="3">
                                            <p:txEl>
                                              <p:pRg st="4" end="4"/>
                                            </p:txEl>
                                          </p:spTgt>
                                        </p:tgtEl>
                                      </p:cBhvr>
                                      <p:to x="100000" y="90000"/>
                                    </p:animScale>
                                    <p:animScale>
                                      <p:cBhvr>
                                        <p:cTn id="58" dur="166" decel="50000">
                                          <p:stCondLst>
                                            <p:cond delay="1668"/>
                                          </p:stCondLst>
                                        </p:cTn>
                                        <p:tgtEl>
                                          <p:spTgt spid="3">
                                            <p:txEl>
                                              <p:pRg st="4" end="4"/>
                                            </p:txEl>
                                          </p:spTgt>
                                        </p:tgtEl>
                                      </p:cBhvr>
                                      <p:to x="100000" y="100000"/>
                                    </p:animScale>
                                    <p:animScale>
                                      <p:cBhvr>
                                        <p:cTn id="59" dur="26">
                                          <p:stCondLst>
                                            <p:cond delay="1808"/>
                                          </p:stCondLst>
                                        </p:cTn>
                                        <p:tgtEl>
                                          <p:spTgt spid="3">
                                            <p:txEl>
                                              <p:pRg st="4" end="4"/>
                                            </p:txEl>
                                          </p:spTgt>
                                        </p:tgtEl>
                                      </p:cBhvr>
                                      <p:to x="100000" y="95000"/>
                                    </p:animScale>
                                    <p:animScale>
                                      <p:cBhvr>
                                        <p:cTn id="60" dur="166" decel="50000">
                                          <p:stCondLst>
                                            <p:cond delay="1834"/>
                                          </p:stCondLst>
                                        </p:cTn>
                                        <p:tgtEl>
                                          <p:spTgt spid="3">
                                            <p:txEl>
                                              <p:pRg st="4" end="4"/>
                                            </p:txEl>
                                          </p:spTgt>
                                        </p:tgtEl>
                                      </p:cBhvr>
                                      <p:to x="100000" y="100000"/>
                                    </p:animScale>
                                  </p:childTnLst>
                                </p:cTn>
                              </p:par>
                              <p:par>
                                <p:cTn id="61" presetID="26" presetClass="entr" presetSubtype="0" fill="hold" nodeType="with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wipe(down)">
                                      <p:cBhvr>
                                        <p:cTn id="63" dur="580">
                                          <p:stCondLst>
                                            <p:cond delay="0"/>
                                          </p:stCondLst>
                                        </p:cTn>
                                        <p:tgtEl>
                                          <p:spTgt spid="3">
                                            <p:txEl>
                                              <p:pRg st="6" end="6"/>
                                            </p:txEl>
                                          </p:spTgt>
                                        </p:tgtEl>
                                      </p:cBhvr>
                                    </p:animEffect>
                                    <p:anim calcmode="lin" valueType="num">
                                      <p:cBhvr>
                                        <p:cTn id="6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6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6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6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9" dur="26">
                                          <p:stCondLst>
                                            <p:cond delay="650"/>
                                          </p:stCondLst>
                                        </p:cTn>
                                        <p:tgtEl>
                                          <p:spTgt spid="3">
                                            <p:txEl>
                                              <p:pRg st="6" end="6"/>
                                            </p:txEl>
                                          </p:spTgt>
                                        </p:tgtEl>
                                      </p:cBhvr>
                                      <p:to x="100000" y="60000"/>
                                    </p:animScale>
                                    <p:animScale>
                                      <p:cBhvr>
                                        <p:cTn id="70" dur="166" decel="50000">
                                          <p:stCondLst>
                                            <p:cond delay="676"/>
                                          </p:stCondLst>
                                        </p:cTn>
                                        <p:tgtEl>
                                          <p:spTgt spid="3">
                                            <p:txEl>
                                              <p:pRg st="6" end="6"/>
                                            </p:txEl>
                                          </p:spTgt>
                                        </p:tgtEl>
                                      </p:cBhvr>
                                      <p:to x="100000" y="100000"/>
                                    </p:animScale>
                                    <p:animScale>
                                      <p:cBhvr>
                                        <p:cTn id="71" dur="26">
                                          <p:stCondLst>
                                            <p:cond delay="1312"/>
                                          </p:stCondLst>
                                        </p:cTn>
                                        <p:tgtEl>
                                          <p:spTgt spid="3">
                                            <p:txEl>
                                              <p:pRg st="6" end="6"/>
                                            </p:txEl>
                                          </p:spTgt>
                                        </p:tgtEl>
                                      </p:cBhvr>
                                      <p:to x="100000" y="80000"/>
                                    </p:animScale>
                                    <p:animScale>
                                      <p:cBhvr>
                                        <p:cTn id="72" dur="166" decel="50000">
                                          <p:stCondLst>
                                            <p:cond delay="1338"/>
                                          </p:stCondLst>
                                        </p:cTn>
                                        <p:tgtEl>
                                          <p:spTgt spid="3">
                                            <p:txEl>
                                              <p:pRg st="6" end="6"/>
                                            </p:txEl>
                                          </p:spTgt>
                                        </p:tgtEl>
                                      </p:cBhvr>
                                      <p:to x="100000" y="100000"/>
                                    </p:animScale>
                                    <p:animScale>
                                      <p:cBhvr>
                                        <p:cTn id="73" dur="26">
                                          <p:stCondLst>
                                            <p:cond delay="1642"/>
                                          </p:stCondLst>
                                        </p:cTn>
                                        <p:tgtEl>
                                          <p:spTgt spid="3">
                                            <p:txEl>
                                              <p:pRg st="6" end="6"/>
                                            </p:txEl>
                                          </p:spTgt>
                                        </p:tgtEl>
                                      </p:cBhvr>
                                      <p:to x="100000" y="90000"/>
                                    </p:animScale>
                                    <p:animScale>
                                      <p:cBhvr>
                                        <p:cTn id="74" dur="166" decel="50000">
                                          <p:stCondLst>
                                            <p:cond delay="1668"/>
                                          </p:stCondLst>
                                        </p:cTn>
                                        <p:tgtEl>
                                          <p:spTgt spid="3">
                                            <p:txEl>
                                              <p:pRg st="6" end="6"/>
                                            </p:txEl>
                                          </p:spTgt>
                                        </p:tgtEl>
                                      </p:cBhvr>
                                      <p:to x="100000" y="100000"/>
                                    </p:animScale>
                                    <p:animScale>
                                      <p:cBhvr>
                                        <p:cTn id="75" dur="26">
                                          <p:stCondLst>
                                            <p:cond delay="1808"/>
                                          </p:stCondLst>
                                        </p:cTn>
                                        <p:tgtEl>
                                          <p:spTgt spid="3">
                                            <p:txEl>
                                              <p:pRg st="6" end="6"/>
                                            </p:txEl>
                                          </p:spTgt>
                                        </p:tgtEl>
                                      </p:cBhvr>
                                      <p:to x="100000" y="95000"/>
                                    </p:animScale>
                                    <p:animScale>
                                      <p:cBhvr>
                                        <p:cTn id="76" dur="166" decel="50000">
                                          <p:stCondLst>
                                            <p:cond delay="1834"/>
                                          </p:stCondLst>
                                        </p:cTn>
                                        <p:tgtEl>
                                          <p:spTgt spid="3">
                                            <p:txEl>
                                              <p:pRg st="6" end="6"/>
                                            </p:txEl>
                                          </p:spTgt>
                                        </p:tgtEl>
                                      </p:cBhvr>
                                      <p:to x="100000" y="100000"/>
                                    </p:animScale>
                                  </p:childTnLst>
                                </p:cTn>
                              </p:par>
                              <p:par>
                                <p:cTn id="77" presetID="26" presetClass="entr" presetSubtype="0" fill="hold" nodeType="withEffect">
                                  <p:stCondLst>
                                    <p:cond delay="0"/>
                                  </p:stCondLst>
                                  <p:childTnLst>
                                    <p:set>
                                      <p:cBhvr>
                                        <p:cTn id="78" dur="1" fill="hold">
                                          <p:stCondLst>
                                            <p:cond delay="0"/>
                                          </p:stCondLst>
                                        </p:cTn>
                                        <p:tgtEl>
                                          <p:spTgt spid="3">
                                            <p:txEl>
                                              <p:pRg st="7" end="7"/>
                                            </p:txEl>
                                          </p:spTgt>
                                        </p:tgtEl>
                                        <p:attrNameLst>
                                          <p:attrName>style.visibility</p:attrName>
                                        </p:attrNameLst>
                                      </p:cBhvr>
                                      <p:to>
                                        <p:strVal val="visible"/>
                                      </p:to>
                                    </p:set>
                                    <p:animEffect transition="in" filter="wipe(down)">
                                      <p:cBhvr>
                                        <p:cTn id="79" dur="580">
                                          <p:stCondLst>
                                            <p:cond delay="0"/>
                                          </p:stCondLst>
                                        </p:cTn>
                                        <p:tgtEl>
                                          <p:spTgt spid="3">
                                            <p:txEl>
                                              <p:pRg st="7" end="7"/>
                                            </p:txEl>
                                          </p:spTgt>
                                        </p:tgtEl>
                                      </p:cBhvr>
                                    </p:animEffect>
                                    <p:anim calcmode="lin" valueType="num">
                                      <p:cBhvr>
                                        <p:cTn id="80"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7" end="7"/>
                                            </p:txEl>
                                          </p:spTgt>
                                        </p:tgtEl>
                                      </p:cBhvr>
                                      <p:to x="100000" y="60000"/>
                                    </p:animScale>
                                    <p:animScale>
                                      <p:cBhvr>
                                        <p:cTn id="86" dur="166" decel="50000">
                                          <p:stCondLst>
                                            <p:cond delay="676"/>
                                          </p:stCondLst>
                                        </p:cTn>
                                        <p:tgtEl>
                                          <p:spTgt spid="3">
                                            <p:txEl>
                                              <p:pRg st="7" end="7"/>
                                            </p:txEl>
                                          </p:spTgt>
                                        </p:tgtEl>
                                      </p:cBhvr>
                                      <p:to x="100000" y="100000"/>
                                    </p:animScale>
                                    <p:animScale>
                                      <p:cBhvr>
                                        <p:cTn id="87" dur="26">
                                          <p:stCondLst>
                                            <p:cond delay="1312"/>
                                          </p:stCondLst>
                                        </p:cTn>
                                        <p:tgtEl>
                                          <p:spTgt spid="3">
                                            <p:txEl>
                                              <p:pRg st="7" end="7"/>
                                            </p:txEl>
                                          </p:spTgt>
                                        </p:tgtEl>
                                      </p:cBhvr>
                                      <p:to x="100000" y="80000"/>
                                    </p:animScale>
                                    <p:animScale>
                                      <p:cBhvr>
                                        <p:cTn id="88" dur="166" decel="50000">
                                          <p:stCondLst>
                                            <p:cond delay="1338"/>
                                          </p:stCondLst>
                                        </p:cTn>
                                        <p:tgtEl>
                                          <p:spTgt spid="3">
                                            <p:txEl>
                                              <p:pRg st="7" end="7"/>
                                            </p:txEl>
                                          </p:spTgt>
                                        </p:tgtEl>
                                      </p:cBhvr>
                                      <p:to x="100000" y="100000"/>
                                    </p:animScale>
                                    <p:animScale>
                                      <p:cBhvr>
                                        <p:cTn id="89" dur="26">
                                          <p:stCondLst>
                                            <p:cond delay="1642"/>
                                          </p:stCondLst>
                                        </p:cTn>
                                        <p:tgtEl>
                                          <p:spTgt spid="3">
                                            <p:txEl>
                                              <p:pRg st="7" end="7"/>
                                            </p:txEl>
                                          </p:spTgt>
                                        </p:tgtEl>
                                      </p:cBhvr>
                                      <p:to x="100000" y="90000"/>
                                    </p:animScale>
                                    <p:animScale>
                                      <p:cBhvr>
                                        <p:cTn id="90" dur="166" decel="50000">
                                          <p:stCondLst>
                                            <p:cond delay="1668"/>
                                          </p:stCondLst>
                                        </p:cTn>
                                        <p:tgtEl>
                                          <p:spTgt spid="3">
                                            <p:txEl>
                                              <p:pRg st="7" end="7"/>
                                            </p:txEl>
                                          </p:spTgt>
                                        </p:tgtEl>
                                      </p:cBhvr>
                                      <p:to x="100000" y="100000"/>
                                    </p:animScale>
                                    <p:animScale>
                                      <p:cBhvr>
                                        <p:cTn id="91" dur="26">
                                          <p:stCondLst>
                                            <p:cond delay="1808"/>
                                          </p:stCondLst>
                                        </p:cTn>
                                        <p:tgtEl>
                                          <p:spTgt spid="3">
                                            <p:txEl>
                                              <p:pRg st="7" end="7"/>
                                            </p:txEl>
                                          </p:spTgt>
                                        </p:tgtEl>
                                      </p:cBhvr>
                                      <p:to x="100000" y="95000"/>
                                    </p:animScale>
                                    <p:animScale>
                                      <p:cBhvr>
                                        <p:cTn id="92"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lgn="ctr">
              <a:buNone/>
            </a:pPr>
            <a:r>
              <a:rPr lang="es-CO" dirty="0" smtClean="0">
                <a:solidFill>
                  <a:srgbClr val="FF0000"/>
                </a:solidFill>
              </a:rPr>
              <a:t>“</a:t>
            </a:r>
            <a:r>
              <a:rPr lang="es-CO" dirty="0">
                <a:solidFill>
                  <a:srgbClr val="FF0000"/>
                </a:solidFill>
              </a:rPr>
              <a:t>Mientras el Señor trae a la iglesia a aquellos que están verdaderamente convertidos, Satanás trae a su fraternidad a personas que no están convertidas. </a:t>
            </a:r>
            <a:endParaRPr lang="es-CO" dirty="0" smtClean="0">
              <a:solidFill>
                <a:srgbClr val="FF0000"/>
              </a:solidFill>
            </a:endParaRPr>
          </a:p>
          <a:p>
            <a:pPr marL="0" indent="0" algn="ctr">
              <a:buNone/>
            </a:pPr>
            <a:r>
              <a:rPr lang="es-CO" dirty="0" smtClean="0">
                <a:solidFill>
                  <a:srgbClr val="FF0000"/>
                </a:solidFill>
              </a:rPr>
              <a:t>Mientras </a:t>
            </a:r>
            <a:r>
              <a:rPr lang="es-CO" dirty="0">
                <a:solidFill>
                  <a:srgbClr val="FF0000"/>
                </a:solidFill>
              </a:rPr>
              <a:t>Cristo siembra la buena simiente, Satanás siembra la cizaña.  Hay dos influencias opositoras que se ejercen continuamente sobre los miembros de la iglesia.  Una influencia trabaja para la purificación de la iglesia, y la otra para la corrupción del pueblo de Dios”. </a:t>
            </a:r>
            <a:endParaRPr lang="es-CO" dirty="0" smtClean="0">
              <a:solidFill>
                <a:srgbClr val="FF0000"/>
              </a:solidFill>
            </a:endParaRPr>
          </a:p>
          <a:p>
            <a:pPr marL="0" indent="0" algn="ctr">
              <a:buNone/>
            </a:pPr>
            <a:r>
              <a:rPr lang="es-CO" u="sng" dirty="0" smtClean="0"/>
              <a:t>Testimonios </a:t>
            </a:r>
            <a:r>
              <a:rPr lang="es-CO" u="sng" dirty="0"/>
              <a:t>para los ministros, pág. 43</a:t>
            </a:r>
            <a:r>
              <a:rPr lang="es-CO" u="sng" dirty="0" smtClean="0"/>
              <a:t>.</a:t>
            </a:r>
          </a:p>
          <a:p>
            <a:pPr marL="0" indent="0" algn="ctr">
              <a:buNone/>
            </a:pPr>
            <a:endParaRPr lang="es-CO" dirty="0" smtClean="0"/>
          </a:p>
          <a:p>
            <a:pPr marL="0" indent="0" algn="ctr">
              <a:buNone/>
            </a:pPr>
            <a:r>
              <a:rPr lang="es-CO" sz="3000" dirty="0" smtClean="0">
                <a:solidFill>
                  <a:srgbClr val="0070C0"/>
                </a:solidFill>
              </a:rPr>
              <a:t>Nota: Las personas convertidas se conocen porque producen los frutos </a:t>
            </a:r>
            <a:r>
              <a:rPr lang="es-CO" sz="3000" dirty="0" smtClean="0">
                <a:solidFill>
                  <a:srgbClr val="0070C0"/>
                </a:solidFill>
              </a:rPr>
              <a:t>del Espíritu mencionados en  </a:t>
            </a:r>
            <a:r>
              <a:rPr lang="es-CO" sz="3000" dirty="0" smtClean="0">
                <a:solidFill>
                  <a:srgbClr val="FF0000"/>
                </a:solidFill>
              </a:rPr>
              <a:t>Gal.5:2223; </a:t>
            </a:r>
            <a:endParaRPr lang="es-CO" sz="3000" dirty="0" smtClean="0">
              <a:solidFill>
                <a:srgbClr val="FF0000"/>
              </a:solidFill>
            </a:endParaRPr>
          </a:p>
          <a:p>
            <a:pPr marL="0" indent="0" algn="ctr">
              <a:buNone/>
            </a:pPr>
            <a:r>
              <a:rPr lang="es-CO" sz="3000" dirty="0" smtClean="0">
                <a:solidFill>
                  <a:srgbClr val="0070C0"/>
                </a:solidFill>
              </a:rPr>
              <a:t>mientras </a:t>
            </a:r>
            <a:r>
              <a:rPr lang="es-CO" sz="3000" dirty="0" smtClean="0">
                <a:solidFill>
                  <a:srgbClr val="0070C0"/>
                </a:solidFill>
              </a:rPr>
              <a:t>que los no convertidos los frutos de </a:t>
            </a:r>
            <a:r>
              <a:rPr lang="es-CO" sz="3000" dirty="0" smtClean="0">
                <a:solidFill>
                  <a:srgbClr val="0070C0"/>
                </a:solidFill>
              </a:rPr>
              <a:t>la carne, mencionados en </a:t>
            </a:r>
            <a:r>
              <a:rPr lang="es-CO" sz="3000" dirty="0" smtClean="0">
                <a:solidFill>
                  <a:srgbClr val="FF0000"/>
                </a:solidFill>
              </a:rPr>
              <a:t>Gal.5:19-21</a:t>
            </a:r>
            <a:r>
              <a:rPr lang="es-CO" sz="3000" dirty="0" smtClean="0">
                <a:solidFill>
                  <a:srgbClr val="0070C0"/>
                </a:solidFill>
              </a:rPr>
              <a:t>.  </a:t>
            </a:r>
            <a:endParaRPr lang="es-CO" sz="3000" dirty="0">
              <a:solidFill>
                <a:srgbClr val="0070C0"/>
              </a:solidFill>
            </a:endParaRPr>
          </a:p>
        </p:txBody>
      </p:sp>
    </p:spTree>
    <p:extLst>
      <p:ext uri="{BB962C8B-B14F-4D97-AF65-F5344CB8AC3E}">
        <p14:creationId xmlns:p14="http://schemas.microsoft.com/office/powerpoint/2010/main" val="27364499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p:cTn id="15"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rmAutofit/>
          </a:bodyPr>
          <a:lstStyle/>
          <a:p>
            <a:pPr marL="0" indent="0" algn="ctr">
              <a:buNone/>
            </a:pPr>
            <a:endParaRPr lang="es-CO" dirty="0" smtClean="0">
              <a:solidFill>
                <a:srgbClr val="FF0000"/>
              </a:solidFill>
            </a:endParaRPr>
          </a:p>
          <a:p>
            <a:pPr marL="0" indent="0" algn="ctr">
              <a:buNone/>
            </a:pPr>
            <a:r>
              <a:rPr lang="es-CO" dirty="0" smtClean="0">
                <a:solidFill>
                  <a:srgbClr val="FF0000"/>
                </a:solidFill>
              </a:rPr>
              <a:t>«La </a:t>
            </a:r>
            <a:r>
              <a:rPr lang="es-CO" dirty="0">
                <a:solidFill>
                  <a:srgbClr val="FF0000"/>
                </a:solidFill>
              </a:rPr>
              <a:t>buena simiente representa a aquellos que son nacidos de la palabra de Dios, de la verdad. La cizaña representa a una clase que constituye los frutos o la personificación del error o los falsos principios. ‘Y el enemigo que la sembró, es el diablo’. Ni Dios ni sus ángeles han sembrado jamás una simiente que produjese cizaña. La cizaña es sembrada siempre por Satanás, el enemigo de Dios y del hombre. . </a:t>
            </a:r>
            <a:r>
              <a:rPr lang="es-CO" dirty="0" smtClean="0">
                <a:solidFill>
                  <a:srgbClr val="FF0000"/>
                </a:solidFill>
              </a:rPr>
              <a:t>.». «</a:t>
            </a:r>
            <a:r>
              <a:rPr lang="es-CO" u="sng" dirty="0" smtClean="0">
                <a:solidFill>
                  <a:srgbClr val="FF0000"/>
                </a:solidFill>
              </a:rPr>
              <a:t>Los </a:t>
            </a:r>
            <a:r>
              <a:rPr lang="es-CO" u="sng" dirty="0">
                <a:solidFill>
                  <a:srgbClr val="FF0000"/>
                </a:solidFill>
              </a:rPr>
              <a:t>siervos de Cristo se entristecen al ver a los verdaderos y los falsos creyentes mezclados en la iglesia</a:t>
            </a:r>
            <a:r>
              <a:rPr lang="es-CO" dirty="0">
                <a:solidFill>
                  <a:srgbClr val="FF0000"/>
                </a:solidFill>
              </a:rPr>
              <a:t>. . </a:t>
            </a:r>
            <a:r>
              <a:rPr lang="es-CO" dirty="0" smtClean="0">
                <a:solidFill>
                  <a:srgbClr val="FF0000"/>
                </a:solidFill>
              </a:rPr>
              <a:t>.». «El </a:t>
            </a:r>
            <a:r>
              <a:rPr lang="es-CO" dirty="0">
                <a:solidFill>
                  <a:srgbClr val="FF0000"/>
                </a:solidFill>
              </a:rPr>
              <a:t>verdadero carácter de estos fingidos creyentes </a:t>
            </a:r>
            <a:r>
              <a:rPr lang="es-CO" u="sng" dirty="0">
                <a:solidFill>
                  <a:srgbClr val="FF0000"/>
                </a:solidFill>
              </a:rPr>
              <a:t>no es</a:t>
            </a:r>
            <a:r>
              <a:rPr lang="es-CO" dirty="0">
                <a:solidFill>
                  <a:srgbClr val="FF0000"/>
                </a:solidFill>
              </a:rPr>
              <a:t> plenamente manifiesto. . </a:t>
            </a:r>
            <a:r>
              <a:rPr lang="es-CO" dirty="0" smtClean="0">
                <a:solidFill>
                  <a:srgbClr val="FF0000"/>
                </a:solidFill>
              </a:rPr>
              <a:t>.».</a:t>
            </a:r>
            <a:endParaRPr lang="es-CO" b="1" u="sng" dirty="0"/>
          </a:p>
        </p:txBody>
      </p:sp>
    </p:spTree>
    <p:extLst>
      <p:ext uri="{BB962C8B-B14F-4D97-AF65-F5344CB8AC3E}">
        <p14:creationId xmlns:p14="http://schemas.microsoft.com/office/powerpoint/2010/main" val="346098258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976664"/>
          </a:xfrm>
          <a:blipFill>
            <a:blip r:embed="rId2"/>
            <a:tile tx="0" ty="0" sx="100000" sy="100000" flip="none" algn="tl"/>
          </a:blipFill>
        </p:spPr>
        <p:txBody>
          <a:bodyPr>
            <a:normAutofit fontScale="85000" lnSpcReduction="20000"/>
          </a:bodyPr>
          <a:lstStyle/>
          <a:p>
            <a:pPr marL="0" indent="0" algn="ctr">
              <a:buNone/>
            </a:pPr>
            <a:r>
              <a:rPr lang="es-CO" dirty="0" smtClean="0">
                <a:solidFill>
                  <a:srgbClr val="FF0000"/>
                </a:solidFill>
              </a:rPr>
              <a:t>«</a:t>
            </a:r>
            <a:r>
              <a:rPr lang="es-CO" dirty="0">
                <a:solidFill>
                  <a:srgbClr val="FF0000"/>
                </a:solidFill>
              </a:rPr>
              <a:t>El mundo no tiene derecho a dudar de la verdad del cristianismo porque en la iglesia haya miembros indignos, ni debieran los cristianos descorazonarse a causa de esos falsos hermanos</a:t>
            </a:r>
            <a:r>
              <a:rPr lang="es-CO" dirty="0" smtClean="0">
                <a:solidFill>
                  <a:srgbClr val="FF0000"/>
                </a:solidFill>
              </a:rPr>
              <a:t>.</a:t>
            </a:r>
          </a:p>
          <a:p>
            <a:pPr marL="0" indent="0" algn="ctr">
              <a:buNone/>
            </a:pPr>
            <a:endParaRPr lang="es-CO" dirty="0" smtClean="0">
              <a:solidFill>
                <a:srgbClr val="FF0000"/>
              </a:solidFill>
            </a:endParaRPr>
          </a:p>
          <a:p>
            <a:pPr marL="0" indent="0" algn="ctr">
              <a:buNone/>
            </a:pPr>
            <a:r>
              <a:rPr lang="es-CO" sz="3300" b="1" dirty="0" smtClean="0">
                <a:solidFill>
                  <a:srgbClr val="FF0000"/>
                </a:solidFill>
              </a:rPr>
              <a:t> </a:t>
            </a:r>
            <a:r>
              <a:rPr lang="es-CO" sz="3300" b="1" u="sng" dirty="0">
                <a:solidFill>
                  <a:srgbClr val="FF0000"/>
                </a:solidFill>
              </a:rPr>
              <a:t>¿Qué ocurrió en la iglesia primitiva? </a:t>
            </a:r>
            <a:endParaRPr lang="es-CO" sz="3300" b="1" u="sng" dirty="0" smtClean="0">
              <a:solidFill>
                <a:srgbClr val="FF0000"/>
              </a:solidFill>
            </a:endParaRPr>
          </a:p>
          <a:p>
            <a:pPr marL="0" indent="0" algn="ctr">
              <a:buNone/>
            </a:pPr>
            <a:r>
              <a:rPr lang="es-CO" dirty="0" smtClean="0">
                <a:solidFill>
                  <a:srgbClr val="FF0000"/>
                </a:solidFill>
              </a:rPr>
              <a:t>Ananías </a:t>
            </a:r>
            <a:r>
              <a:rPr lang="es-CO" dirty="0">
                <a:solidFill>
                  <a:srgbClr val="FF0000"/>
                </a:solidFill>
              </a:rPr>
              <a:t>y Safira se unieron con los </a:t>
            </a:r>
            <a:r>
              <a:rPr lang="es-CO" dirty="0" smtClean="0">
                <a:solidFill>
                  <a:srgbClr val="FF0000"/>
                </a:solidFill>
              </a:rPr>
              <a:t>discípulos </a:t>
            </a:r>
            <a:r>
              <a:rPr lang="es-CO" dirty="0" smtClean="0"/>
              <a:t>(Hech.5:1-11)</a:t>
            </a:r>
            <a:r>
              <a:rPr lang="es-CO" dirty="0" smtClean="0">
                <a:solidFill>
                  <a:srgbClr val="FF0000"/>
                </a:solidFill>
              </a:rPr>
              <a:t>. </a:t>
            </a:r>
            <a:r>
              <a:rPr lang="es-CO" dirty="0">
                <a:solidFill>
                  <a:srgbClr val="FF0000"/>
                </a:solidFill>
              </a:rPr>
              <a:t>Simón el mago fue </a:t>
            </a:r>
            <a:r>
              <a:rPr lang="es-CO" dirty="0" smtClean="0">
                <a:solidFill>
                  <a:srgbClr val="FF0000"/>
                </a:solidFill>
              </a:rPr>
              <a:t>bautizado </a:t>
            </a:r>
            <a:r>
              <a:rPr lang="es-CO" dirty="0" smtClean="0"/>
              <a:t>(Hech.8:9-24). </a:t>
            </a:r>
            <a:r>
              <a:rPr lang="es-CO" dirty="0">
                <a:solidFill>
                  <a:srgbClr val="FF0000"/>
                </a:solidFill>
              </a:rPr>
              <a:t>Demas, que desamparó a Pablo, había sido contado como </a:t>
            </a:r>
            <a:r>
              <a:rPr lang="es-CO" dirty="0" smtClean="0">
                <a:solidFill>
                  <a:srgbClr val="FF0000"/>
                </a:solidFill>
              </a:rPr>
              <a:t>creyente </a:t>
            </a:r>
            <a:r>
              <a:rPr lang="es-CO" dirty="0" smtClean="0"/>
              <a:t>(2Tim.4:10). </a:t>
            </a:r>
            <a:r>
              <a:rPr lang="es-CO" dirty="0">
                <a:solidFill>
                  <a:srgbClr val="FF0000"/>
                </a:solidFill>
              </a:rPr>
              <a:t>Judas Iscariote figuró entre los apóstoles. . .  El dijo que los falsos hermanos se hallarán en la iglesia hasta el fin del tiempo». </a:t>
            </a:r>
          </a:p>
          <a:p>
            <a:pPr marL="0" indent="0" algn="ctr">
              <a:buNone/>
            </a:pPr>
            <a:r>
              <a:rPr lang="es-CO" dirty="0" smtClean="0"/>
              <a:t>Palabras </a:t>
            </a:r>
            <a:r>
              <a:rPr lang="es-CO" dirty="0"/>
              <a:t>de vida del gran Maestro, págs. </a:t>
            </a:r>
            <a:r>
              <a:rPr lang="es-CO" dirty="0" smtClean="0"/>
              <a:t>49-52</a:t>
            </a:r>
            <a:r>
              <a:rPr lang="es-CO" dirty="0" smtClean="0"/>
              <a:t>.</a:t>
            </a:r>
          </a:p>
          <a:p>
            <a:pPr marL="0" indent="0" algn="ctr">
              <a:buNone/>
            </a:pPr>
            <a:r>
              <a:rPr lang="es-CO" dirty="0" smtClean="0"/>
              <a:t>Nota</a:t>
            </a:r>
            <a:r>
              <a:rPr lang="es-CO" dirty="0" smtClean="0">
                <a:solidFill>
                  <a:srgbClr val="FF0000"/>
                </a:solidFill>
              </a:rPr>
              <a:t>: Además de estos, la Biblia menciona a Diótrefes, quien ambicionaba ser el primero en la iglesia, </a:t>
            </a:r>
            <a:r>
              <a:rPr lang="es-CO" dirty="0" smtClean="0"/>
              <a:t>lea </a:t>
            </a:r>
            <a:r>
              <a:rPr lang="es-CO" u="sng" dirty="0" smtClean="0"/>
              <a:t>(3Juan 9,10).</a:t>
            </a:r>
            <a:r>
              <a:rPr lang="es-CO" u="sng" dirty="0" smtClean="0"/>
              <a:t> </a:t>
            </a:r>
            <a:endParaRPr lang="es-CO" u="sng" dirty="0"/>
          </a:p>
        </p:txBody>
      </p:sp>
    </p:spTree>
    <p:extLst>
      <p:ext uri="{BB962C8B-B14F-4D97-AF65-F5344CB8AC3E}">
        <p14:creationId xmlns:p14="http://schemas.microsoft.com/office/powerpoint/2010/main" val="1332593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p:cTn id="2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blipFill>
            <a:blip r:embed="rId2"/>
            <a:tile tx="0" ty="0" sx="100000" sy="100000" flip="none" algn="tl"/>
          </a:blipFill>
        </p:spPr>
        <p:txBody>
          <a:bodyPr>
            <a:normAutofit fontScale="92500" lnSpcReduction="20000"/>
          </a:bodyPr>
          <a:lstStyle/>
          <a:p>
            <a:pPr marL="0" indent="0" algn="ctr">
              <a:buNone/>
            </a:pPr>
            <a:r>
              <a:rPr lang="es-CO" dirty="0"/>
              <a:t> “</a:t>
            </a:r>
            <a:r>
              <a:rPr lang="es-CO" dirty="0">
                <a:solidFill>
                  <a:srgbClr val="FF0000"/>
                </a:solidFill>
              </a:rPr>
              <a:t>Cristo ha enseñado claramente que aquellos que persisten en pecados manifiestos deben ser separados de la iglesia; pero no nos ha encomendado la tarea de juzgar el carácter y los motivos. El conoce demasiado bien nuestra naturaleza para confiarnos esta obra a nosotros. Si tratásemos </a:t>
            </a:r>
            <a:r>
              <a:rPr lang="es-CO" dirty="0" smtClean="0">
                <a:solidFill>
                  <a:srgbClr val="FF0000"/>
                </a:solidFill>
              </a:rPr>
              <a:t>de extirpar </a:t>
            </a:r>
            <a:r>
              <a:rPr lang="es-CO" dirty="0">
                <a:solidFill>
                  <a:srgbClr val="FF0000"/>
                </a:solidFill>
              </a:rPr>
              <a:t>de la iglesia a aquellos que suponemos cristianos falsos, cometeríamos seguramente errores. . . </a:t>
            </a:r>
            <a:endParaRPr lang="es-CO" dirty="0" smtClean="0">
              <a:solidFill>
                <a:srgbClr val="FF0000"/>
              </a:solidFill>
            </a:endParaRPr>
          </a:p>
          <a:p>
            <a:pPr marL="0" indent="0" algn="ctr">
              <a:buNone/>
            </a:pPr>
            <a:r>
              <a:rPr lang="es-CO" dirty="0" smtClean="0">
                <a:solidFill>
                  <a:srgbClr val="FF0000"/>
                </a:solidFill>
              </a:rPr>
              <a:t> </a:t>
            </a:r>
            <a:r>
              <a:rPr lang="es-CO" dirty="0">
                <a:solidFill>
                  <a:srgbClr val="FF0000"/>
                </a:solidFill>
              </a:rPr>
              <a:t>El hombre juzga por la apariencia, pero Dios juzga el corazón. La cizaña y el trigo han de crecer juntamente hasta la cosecha; y la cosecha es el fin del tiempo de gracia”.  </a:t>
            </a:r>
            <a:endParaRPr lang="es-CO" dirty="0" smtClean="0">
              <a:solidFill>
                <a:srgbClr val="FF0000"/>
              </a:solidFill>
            </a:endParaRPr>
          </a:p>
          <a:p>
            <a:pPr marL="0" indent="0" algn="ctr">
              <a:buNone/>
            </a:pPr>
            <a:r>
              <a:rPr lang="es-CO" b="1" dirty="0" smtClean="0"/>
              <a:t>Palabras </a:t>
            </a:r>
            <a:r>
              <a:rPr lang="es-CO" b="1" dirty="0"/>
              <a:t>de vida del gran Maestro, pág. 50</a:t>
            </a:r>
            <a:r>
              <a:rPr lang="es-CO" b="1" dirty="0" smtClean="0"/>
              <a:t>. </a:t>
            </a:r>
            <a:endParaRPr lang="es-CO" b="1" dirty="0"/>
          </a:p>
        </p:txBody>
      </p:sp>
    </p:spTree>
    <p:extLst>
      <p:ext uri="{BB962C8B-B14F-4D97-AF65-F5344CB8AC3E}">
        <p14:creationId xmlns:p14="http://schemas.microsoft.com/office/powerpoint/2010/main" val="3635759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669360"/>
          </a:xfrm>
        </p:spPr>
        <p:txBody>
          <a:bodyPr>
            <a:normAutofit fontScale="77500" lnSpcReduction="20000"/>
          </a:bodyPr>
          <a:lstStyle/>
          <a:p>
            <a:pPr marL="0" indent="0" algn="ctr">
              <a:buNone/>
            </a:pPr>
            <a:r>
              <a:rPr lang="es-CO" dirty="0" smtClean="0"/>
              <a:t>En </a:t>
            </a:r>
            <a:r>
              <a:rPr lang="es-CO" dirty="0"/>
              <a:t>esta segunda aplicación de la parábola el cuadro cambia totalmente. El trigo y la cizaña no permanecerán </a:t>
            </a:r>
            <a:r>
              <a:rPr lang="es-CO" dirty="0" smtClean="0"/>
              <a:t>juntas en </a:t>
            </a:r>
            <a:r>
              <a:rPr lang="es-CO" dirty="0"/>
              <a:t>este campo, la iglesia, hasta la venida de Jesús</a:t>
            </a:r>
            <a:r>
              <a:rPr lang="es-CO" dirty="0" smtClean="0"/>
              <a:t>. </a:t>
            </a:r>
            <a:endParaRPr lang="es-CO" dirty="0" smtClean="0"/>
          </a:p>
          <a:p>
            <a:pPr marL="0" indent="0" algn="ctr">
              <a:buNone/>
            </a:pPr>
            <a:r>
              <a:rPr lang="es-CO" dirty="0" smtClean="0"/>
              <a:t> </a:t>
            </a:r>
            <a:endParaRPr lang="es-CO" dirty="0" smtClean="0"/>
          </a:p>
          <a:p>
            <a:pPr marL="0" indent="0" algn="ctr">
              <a:buNone/>
            </a:pPr>
            <a:r>
              <a:rPr lang="es-CO" b="1" dirty="0" smtClean="0"/>
              <a:t>¿</a:t>
            </a:r>
            <a:r>
              <a:rPr lang="es-CO" b="1" dirty="0"/>
              <a:t>Cómo leemos en los testimonios? </a:t>
            </a:r>
            <a:endParaRPr lang="es-CO" b="1" dirty="0" smtClean="0"/>
          </a:p>
          <a:p>
            <a:pPr marL="0" indent="0" algn="ctr">
              <a:buNone/>
            </a:pPr>
            <a:r>
              <a:rPr lang="es-CO" dirty="0" smtClean="0"/>
              <a:t>Vamos </a:t>
            </a:r>
            <a:r>
              <a:rPr lang="es-CO" dirty="0"/>
              <a:t>a recapitular los párrafos de arriba</a:t>
            </a:r>
            <a:r>
              <a:rPr lang="es-CO" dirty="0" smtClean="0"/>
              <a:t>:</a:t>
            </a:r>
          </a:p>
          <a:p>
            <a:pPr marL="0" indent="0">
              <a:buNone/>
            </a:pPr>
            <a:r>
              <a:rPr lang="es-CO" dirty="0" smtClean="0">
                <a:solidFill>
                  <a:srgbClr val="FF0000"/>
                </a:solidFill>
              </a:rPr>
              <a:t>a</a:t>
            </a:r>
            <a:r>
              <a:rPr lang="es-CO" dirty="0"/>
              <a:t>) </a:t>
            </a:r>
            <a:r>
              <a:rPr lang="es-CO" dirty="0">
                <a:solidFill>
                  <a:srgbClr val="FF0000"/>
                </a:solidFill>
              </a:rPr>
              <a:t>El trigo representa: Almas verdaderamente convertidas, los que son nacidos de la </a:t>
            </a:r>
            <a:r>
              <a:rPr lang="es-CO" dirty="0" smtClean="0">
                <a:solidFill>
                  <a:srgbClr val="FF0000"/>
                </a:solidFill>
              </a:rPr>
              <a:t>Palabra </a:t>
            </a:r>
            <a:r>
              <a:rPr lang="es-CO" dirty="0">
                <a:solidFill>
                  <a:srgbClr val="FF0000"/>
                </a:solidFill>
              </a:rPr>
              <a:t>de Dios, creyentes verdaderos, </a:t>
            </a:r>
            <a:r>
              <a:rPr lang="es-CO" dirty="0" smtClean="0">
                <a:solidFill>
                  <a:srgbClr val="FF0000"/>
                </a:solidFill>
              </a:rPr>
              <a:t>producen los frutos del Espíritu Santo.</a:t>
            </a:r>
            <a:endParaRPr lang="es-CO" dirty="0">
              <a:solidFill>
                <a:srgbClr val="FF0000"/>
              </a:solidFill>
            </a:endParaRPr>
          </a:p>
          <a:p>
            <a:pPr marL="0" indent="0">
              <a:buNone/>
            </a:pPr>
            <a:r>
              <a:rPr lang="es-CO" dirty="0" smtClean="0">
                <a:solidFill>
                  <a:srgbClr val="FF0000"/>
                </a:solidFill>
              </a:rPr>
              <a:t>b</a:t>
            </a:r>
            <a:r>
              <a:rPr lang="es-CO" dirty="0"/>
              <a:t>) </a:t>
            </a:r>
            <a:r>
              <a:rPr lang="es-CO" dirty="0">
                <a:solidFill>
                  <a:srgbClr val="0070C0"/>
                </a:solidFill>
              </a:rPr>
              <a:t>El sembrador del trigo es: Jesucristo</a:t>
            </a:r>
            <a:r>
              <a:rPr lang="es-CO" dirty="0" smtClean="0">
                <a:solidFill>
                  <a:srgbClr val="0070C0"/>
                </a:solidFill>
              </a:rPr>
              <a:t>; quién nos asombra por su tolerancia, al querer Salvar a los que a pesar de todo, están aferrados a los frutos de la carne.</a:t>
            </a:r>
            <a:endParaRPr lang="es-CO" dirty="0">
              <a:solidFill>
                <a:srgbClr val="0070C0"/>
              </a:solidFill>
            </a:endParaRPr>
          </a:p>
          <a:p>
            <a:pPr marL="0" indent="0">
              <a:buNone/>
            </a:pPr>
            <a:r>
              <a:rPr lang="es-CO" dirty="0" smtClean="0">
                <a:solidFill>
                  <a:srgbClr val="FF0000"/>
                </a:solidFill>
              </a:rPr>
              <a:t>c</a:t>
            </a:r>
            <a:r>
              <a:rPr lang="es-CO" dirty="0"/>
              <a:t>) </a:t>
            </a:r>
            <a:r>
              <a:rPr lang="es-CO" dirty="0">
                <a:solidFill>
                  <a:srgbClr val="002060"/>
                </a:solidFill>
              </a:rPr>
              <a:t>El campo representa: La iglesia</a:t>
            </a:r>
            <a:r>
              <a:rPr lang="es-CO" dirty="0" smtClean="0">
                <a:solidFill>
                  <a:srgbClr val="002060"/>
                </a:solidFill>
              </a:rPr>
              <a:t>; donde Cristo continúa trabajando.</a:t>
            </a:r>
            <a:endParaRPr lang="es-CO" dirty="0">
              <a:solidFill>
                <a:srgbClr val="002060"/>
              </a:solidFill>
            </a:endParaRPr>
          </a:p>
          <a:p>
            <a:pPr marL="0" indent="0">
              <a:buNone/>
            </a:pPr>
            <a:r>
              <a:rPr lang="es-CO" dirty="0" smtClean="0">
                <a:solidFill>
                  <a:srgbClr val="FF0000"/>
                </a:solidFill>
              </a:rPr>
              <a:t>d</a:t>
            </a:r>
            <a:r>
              <a:rPr lang="es-CO" dirty="0"/>
              <a:t>) </a:t>
            </a:r>
            <a:r>
              <a:rPr lang="es-CO" dirty="0">
                <a:solidFill>
                  <a:srgbClr val="C00000"/>
                </a:solidFill>
              </a:rPr>
              <a:t>La cizaña representa: Personas no convertidas, creyentes fingidos, miembros indignos, falsos hermanos, etc.;</a:t>
            </a:r>
          </a:p>
          <a:p>
            <a:pPr marL="0" indent="0">
              <a:buNone/>
            </a:pPr>
            <a:r>
              <a:rPr lang="es-CO" dirty="0" smtClean="0"/>
              <a:t> </a:t>
            </a:r>
            <a:r>
              <a:rPr lang="es-CO" dirty="0">
                <a:solidFill>
                  <a:srgbClr val="FF0000"/>
                </a:solidFill>
              </a:rPr>
              <a:t>e</a:t>
            </a:r>
            <a:r>
              <a:rPr lang="es-CO" dirty="0"/>
              <a:t>) </a:t>
            </a:r>
            <a:r>
              <a:rPr lang="es-CO" dirty="0">
                <a:solidFill>
                  <a:srgbClr val="00B050"/>
                </a:solidFill>
              </a:rPr>
              <a:t>El sembrador de la cizaña </a:t>
            </a:r>
            <a:r>
              <a:rPr lang="es-CO" dirty="0" smtClean="0">
                <a:solidFill>
                  <a:srgbClr val="00B050"/>
                </a:solidFill>
              </a:rPr>
              <a:t>es el mismo: Satanás</a:t>
            </a:r>
            <a:r>
              <a:rPr lang="es-CO" dirty="0" smtClean="0">
                <a:solidFill>
                  <a:srgbClr val="00B050"/>
                </a:solidFill>
              </a:rPr>
              <a:t>;</a:t>
            </a:r>
          </a:p>
          <a:p>
            <a:pPr marL="0" indent="0">
              <a:buNone/>
            </a:pPr>
            <a:r>
              <a:rPr lang="es-CO" dirty="0" smtClean="0">
                <a:solidFill>
                  <a:srgbClr val="FF0000"/>
                </a:solidFill>
              </a:rPr>
              <a:t>f</a:t>
            </a:r>
            <a:r>
              <a:rPr lang="es-CO" dirty="0"/>
              <a:t>) La cosecha representa: El fin del tiempo de gracia</a:t>
            </a:r>
            <a:r>
              <a:rPr lang="es-CO" dirty="0" smtClean="0"/>
              <a:t>. </a:t>
            </a:r>
            <a:endParaRPr lang="es-CO" dirty="0"/>
          </a:p>
        </p:txBody>
      </p:sp>
    </p:spTree>
    <p:extLst>
      <p:ext uri="{BB962C8B-B14F-4D97-AF65-F5344CB8AC3E}">
        <p14:creationId xmlns:p14="http://schemas.microsoft.com/office/powerpoint/2010/main" val="410854628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circle(in)">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ircle(in)">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circle(in)">
                                      <p:cBhvr>
                                        <p:cTn id="22" dur="20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circle(in)">
                                      <p:cBhvr>
                                        <p:cTn id="27" dur="20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circle(in)">
                                      <p:cBhvr>
                                        <p:cTn id="32" dur="20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circle(in)">
                                      <p:cBhvr>
                                        <p:cTn id="37"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507288" cy="6336704"/>
          </a:xfrm>
          <a:solidFill>
            <a:schemeClr val="accent4">
              <a:lumMod val="20000"/>
              <a:lumOff val="80000"/>
            </a:schemeClr>
          </a:solidFill>
        </p:spPr>
        <p:txBody>
          <a:bodyPr>
            <a:normAutofit fontScale="77500" lnSpcReduction="20000"/>
          </a:bodyPr>
          <a:lstStyle/>
          <a:p>
            <a:pPr marL="0" indent="0" algn="ctr">
              <a:buNone/>
            </a:pPr>
            <a:r>
              <a:rPr lang="es-CO" sz="3300" b="1" dirty="0" smtClean="0"/>
              <a:t>La pregunta es: ¿Cuándo </a:t>
            </a:r>
            <a:r>
              <a:rPr lang="es-CO" sz="3300" b="1" dirty="0"/>
              <a:t>será la cosecha en este campo</a:t>
            </a:r>
            <a:r>
              <a:rPr lang="es-CO" sz="3300" b="1" dirty="0" smtClean="0"/>
              <a:t>?</a:t>
            </a:r>
          </a:p>
          <a:p>
            <a:pPr marL="0" indent="0" algn="ctr">
              <a:buNone/>
            </a:pPr>
            <a:r>
              <a:rPr lang="es-CO" sz="3300" b="1" dirty="0" smtClean="0"/>
              <a:t>Y </a:t>
            </a:r>
            <a:r>
              <a:rPr lang="es-CO" sz="3300" b="1" dirty="0"/>
              <a:t>¿Cuándo será necesario erradicar la cizaña? </a:t>
            </a:r>
            <a:endParaRPr lang="es-CO" sz="3300" b="1" dirty="0" smtClean="0"/>
          </a:p>
          <a:p>
            <a:pPr marL="0" indent="0" algn="ctr">
              <a:buNone/>
            </a:pPr>
            <a:r>
              <a:rPr lang="es-CO" dirty="0" smtClean="0"/>
              <a:t>Tenemos </a:t>
            </a:r>
            <a:r>
              <a:rPr lang="es-CO" dirty="0"/>
              <a:t>que comprender que la cizaña representa a aquellos que no son verdaderos de corazón, y su carácter no es revelado. Por lo tanto Jesús dijo que nosotros no debemos juzgar los motivos y el carácter. </a:t>
            </a:r>
            <a:endParaRPr lang="es-CO" dirty="0" smtClean="0"/>
          </a:p>
          <a:p>
            <a:pPr marL="0" indent="0" algn="ctr">
              <a:buNone/>
            </a:pPr>
            <a:endParaRPr lang="es-CO" dirty="0" smtClean="0"/>
          </a:p>
          <a:p>
            <a:pPr marL="0" indent="0" algn="ctr">
              <a:buNone/>
            </a:pPr>
            <a:r>
              <a:rPr lang="es-CO" dirty="0" smtClean="0"/>
              <a:t>Pero </a:t>
            </a:r>
            <a:r>
              <a:rPr lang="es-CO" dirty="0"/>
              <a:t>cuando el fruto está maduro, ¿que se debe hacer con la cizaña? </a:t>
            </a:r>
            <a:endParaRPr lang="es-CO" dirty="0" smtClean="0"/>
          </a:p>
          <a:p>
            <a:pPr marL="0" indent="0" algn="ctr">
              <a:buNone/>
            </a:pPr>
            <a:r>
              <a:rPr lang="es-CO" dirty="0" smtClean="0"/>
              <a:t>¿</a:t>
            </a:r>
            <a:r>
              <a:rPr lang="es-CO" dirty="0" smtClean="0"/>
              <a:t>Dejaremos </a:t>
            </a:r>
            <a:r>
              <a:rPr lang="es-CO" dirty="0"/>
              <a:t>la planta mala </a:t>
            </a:r>
            <a:r>
              <a:rPr lang="es-CO" dirty="0" smtClean="0"/>
              <a:t>que </a:t>
            </a:r>
            <a:r>
              <a:rPr lang="es-CO" dirty="0" err="1" smtClean="0"/>
              <a:t>continue</a:t>
            </a:r>
            <a:r>
              <a:rPr lang="es-CO" dirty="0" smtClean="0"/>
              <a:t> </a:t>
            </a:r>
            <a:r>
              <a:rPr lang="es-CO" dirty="0"/>
              <a:t>en la iglesia? Definitivamente, no. Ellos tienen que ser erradicados, o arrancados. </a:t>
            </a:r>
          </a:p>
          <a:p>
            <a:endParaRPr lang="es-CO" dirty="0"/>
          </a:p>
          <a:p>
            <a:pPr marL="0" indent="0" algn="ctr">
              <a:buNone/>
            </a:pPr>
            <a:r>
              <a:rPr lang="es-CO" dirty="0" smtClean="0">
                <a:solidFill>
                  <a:srgbClr val="FF0000"/>
                </a:solidFill>
              </a:rPr>
              <a:t>“</a:t>
            </a:r>
            <a:r>
              <a:rPr lang="es-CO" dirty="0">
                <a:solidFill>
                  <a:srgbClr val="FF0000"/>
                </a:solidFill>
              </a:rPr>
              <a:t>Hay mucho que jamás sabremos; pero aquello que es revelado hace a la iglesia responsable y culpable a menos que se muestre esfuerzo determinado para erradicar el mal. Limpiad el campamento, porque hay algo maldito en él”. </a:t>
            </a:r>
            <a:endParaRPr lang="es-CO" dirty="0" smtClean="0">
              <a:solidFill>
                <a:srgbClr val="FF0000"/>
              </a:solidFill>
            </a:endParaRPr>
          </a:p>
          <a:p>
            <a:pPr marL="0" indent="0" algn="ctr">
              <a:buNone/>
            </a:pPr>
            <a:r>
              <a:rPr lang="es-CO" sz="3300" b="1" dirty="0" smtClean="0"/>
              <a:t>Testimonios </a:t>
            </a:r>
            <a:r>
              <a:rPr lang="es-CO" sz="3300" b="1" dirty="0"/>
              <a:t>para los ministros, pág. 435</a:t>
            </a:r>
            <a:r>
              <a:rPr lang="es-CO" sz="3300" b="1" dirty="0" smtClean="0"/>
              <a:t>.            </a:t>
            </a:r>
            <a:endParaRPr lang="es-CO" b="1" dirty="0"/>
          </a:p>
        </p:txBody>
      </p:sp>
    </p:spTree>
    <p:extLst>
      <p:ext uri="{BB962C8B-B14F-4D97-AF65-F5344CB8AC3E}">
        <p14:creationId xmlns:p14="http://schemas.microsoft.com/office/powerpoint/2010/main" val="3763305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ipe(down)">
                                      <p:cBhvr>
                                        <p:cTn id="27" dur="580">
                                          <p:stCondLst>
                                            <p:cond delay="0"/>
                                          </p:stCondLst>
                                        </p:cTn>
                                        <p:tgtEl>
                                          <p:spTgt spid="3">
                                            <p:txEl>
                                              <p:pRg st="7" end="7"/>
                                            </p:txEl>
                                          </p:spTgt>
                                        </p:tgtEl>
                                      </p:cBhvr>
                                    </p:animEffect>
                                    <p:anim calcmode="lin" valueType="num">
                                      <p:cBhvr>
                                        <p:cTn id="2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7" end="7"/>
                                            </p:txEl>
                                          </p:spTgt>
                                        </p:tgtEl>
                                      </p:cBhvr>
                                      <p:to x="100000" y="60000"/>
                                    </p:animScale>
                                    <p:animScale>
                                      <p:cBhvr>
                                        <p:cTn id="34" dur="166" decel="50000">
                                          <p:stCondLst>
                                            <p:cond delay="676"/>
                                          </p:stCondLst>
                                        </p:cTn>
                                        <p:tgtEl>
                                          <p:spTgt spid="3">
                                            <p:txEl>
                                              <p:pRg st="7" end="7"/>
                                            </p:txEl>
                                          </p:spTgt>
                                        </p:tgtEl>
                                      </p:cBhvr>
                                      <p:to x="100000" y="100000"/>
                                    </p:animScale>
                                    <p:animScale>
                                      <p:cBhvr>
                                        <p:cTn id="35" dur="26">
                                          <p:stCondLst>
                                            <p:cond delay="1312"/>
                                          </p:stCondLst>
                                        </p:cTn>
                                        <p:tgtEl>
                                          <p:spTgt spid="3">
                                            <p:txEl>
                                              <p:pRg st="7" end="7"/>
                                            </p:txEl>
                                          </p:spTgt>
                                        </p:tgtEl>
                                      </p:cBhvr>
                                      <p:to x="100000" y="80000"/>
                                    </p:animScale>
                                    <p:animScale>
                                      <p:cBhvr>
                                        <p:cTn id="36" dur="166" decel="50000">
                                          <p:stCondLst>
                                            <p:cond delay="1338"/>
                                          </p:stCondLst>
                                        </p:cTn>
                                        <p:tgtEl>
                                          <p:spTgt spid="3">
                                            <p:txEl>
                                              <p:pRg st="7" end="7"/>
                                            </p:txEl>
                                          </p:spTgt>
                                        </p:tgtEl>
                                      </p:cBhvr>
                                      <p:to x="100000" y="100000"/>
                                    </p:animScale>
                                    <p:animScale>
                                      <p:cBhvr>
                                        <p:cTn id="37" dur="26">
                                          <p:stCondLst>
                                            <p:cond delay="1642"/>
                                          </p:stCondLst>
                                        </p:cTn>
                                        <p:tgtEl>
                                          <p:spTgt spid="3">
                                            <p:txEl>
                                              <p:pRg st="7" end="7"/>
                                            </p:txEl>
                                          </p:spTgt>
                                        </p:tgtEl>
                                      </p:cBhvr>
                                      <p:to x="100000" y="90000"/>
                                    </p:animScale>
                                    <p:animScale>
                                      <p:cBhvr>
                                        <p:cTn id="38" dur="166" decel="50000">
                                          <p:stCondLst>
                                            <p:cond delay="1668"/>
                                          </p:stCondLst>
                                        </p:cTn>
                                        <p:tgtEl>
                                          <p:spTgt spid="3">
                                            <p:txEl>
                                              <p:pRg st="7" end="7"/>
                                            </p:txEl>
                                          </p:spTgt>
                                        </p:tgtEl>
                                      </p:cBhvr>
                                      <p:to x="100000" y="100000"/>
                                    </p:animScale>
                                    <p:animScale>
                                      <p:cBhvr>
                                        <p:cTn id="39" dur="26">
                                          <p:stCondLst>
                                            <p:cond delay="1808"/>
                                          </p:stCondLst>
                                        </p:cTn>
                                        <p:tgtEl>
                                          <p:spTgt spid="3">
                                            <p:txEl>
                                              <p:pRg st="7" end="7"/>
                                            </p:txEl>
                                          </p:spTgt>
                                        </p:tgtEl>
                                      </p:cBhvr>
                                      <p:to x="100000" y="95000"/>
                                    </p:animScale>
                                    <p:animScale>
                                      <p:cBhvr>
                                        <p:cTn id="40" dur="166" decel="50000">
                                          <p:stCondLst>
                                            <p:cond delay="1834"/>
                                          </p:stCondLst>
                                        </p:cTn>
                                        <p:tgtEl>
                                          <p:spTgt spid="3">
                                            <p:txEl>
                                              <p:pRg st="7" end="7"/>
                                            </p:txEl>
                                          </p:spTgt>
                                        </p:tgtEl>
                                      </p:cBhvr>
                                      <p:to x="100000" y="100000"/>
                                    </p:animScale>
                                  </p:childTnLst>
                                </p:cTn>
                              </p:par>
                              <p:par>
                                <p:cTn id="41" presetID="26"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Effect transition="in" filter="wipe(down)">
                                      <p:cBhvr>
                                        <p:cTn id="43" dur="580">
                                          <p:stCondLst>
                                            <p:cond delay="0"/>
                                          </p:stCondLst>
                                        </p:cTn>
                                        <p:tgtEl>
                                          <p:spTgt spid="3">
                                            <p:txEl>
                                              <p:pRg st="8" end="8"/>
                                            </p:txEl>
                                          </p:spTgt>
                                        </p:tgtEl>
                                      </p:cBhvr>
                                    </p:animEffect>
                                    <p:anim calcmode="lin" valueType="num">
                                      <p:cBhvr>
                                        <p:cTn id="4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8" end="8"/>
                                            </p:txEl>
                                          </p:spTgt>
                                        </p:tgtEl>
                                      </p:cBhvr>
                                      <p:to x="100000" y="60000"/>
                                    </p:animScale>
                                    <p:animScale>
                                      <p:cBhvr>
                                        <p:cTn id="50" dur="166" decel="50000">
                                          <p:stCondLst>
                                            <p:cond delay="676"/>
                                          </p:stCondLst>
                                        </p:cTn>
                                        <p:tgtEl>
                                          <p:spTgt spid="3">
                                            <p:txEl>
                                              <p:pRg st="8" end="8"/>
                                            </p:txEl>
                                          </p:spTgt>
                                        </p:tgtEl>
                                      </p:cBhvr>
                                      <p:to x="100000" y="100000"/>
                                    </p:animScale>
                                    <p:animScale>
                                      <p:cBhvr>
                                        <p:cTn id="51" dur="26">
                                          <p:stCondLst>
                                            <p:cond delay="1312"/>
                                          </p:stCondLst>
                                        </p:cTn>
                                        <p:tgtEl>
                                          <p:spTgt spid="3">
                                            <p:txEl>
                                              <p:pRg st="8" end="8"/>
                                            </p:txEl>
                                          </p:spTgt>
                                        </p:tgtEl>
                                      </p:cBhvr>
                                      <p:to x="100000" y="80000"/>
                                    </p:animScale>
                                    <p:animScale>
                                      <p:cBhvr>
                                        <p:cTn id="52" dur="166" decel="50000">
                                          <p:stCondLst>
                                            <p:cond delay="1338"/>
                                          </p:stCondLst>
                                        </p:cTn>
                                        <p:tgtEl>
                                          <p:spTgt spid="3">
                                            <p:txEl>
                                              <p:pRg st="8" end="8"/>
                                            </p:txEl>
                                          </p:spTgt>
                                        </p:tgtEl>
                                      </p:cBhvr>
                                      <p:to x="100000" y="100000"/>
                                    </p:animScale>
                                    <p:animScale>
                                      <p:cBhvr>
                                        <p:cTn id="53" dur="26">
                                          <p:stCondLst>
                                            <p:cond delay="1642"/>
                                          </p:stCondLst>
                                        </p:cTn>
                                        <p:tgtEl>
                                          <p:spTgt spid="3">
                                            <p:txEl>
                                              <p:pRg st="8" end="8"/>
                                            </p:txEl>
                                          </p:spTgt>
                                        </p:tgtEl>
                                      </p:cBhvr>
                                      <p:to x="100000" y="90000"/>
                                    </p:animScale>
                                    <p:animScale>
                                      <p:cBhvr>
                                        <p:cTn id="54" dur="166" decel="50000">
                                          <p:stCondLst>
                                            <p:cond delay="1668"/>
                                          </p:stCondLst>
                                        </p:cTn>
                                        <p:tgtEl>
                                          <p:spTgt spid="3">
                                            <p:txEl>
                                              <p:pRg st="8" end="8"/>
                                            </p:txEl>
                                          </p:spTgt>
                                        </p:tgtEl>
                                      </p:cBhvr>
                                      <p:to x="100000" y="100000"/>
                                    </p:animScale>
                                    <p:animScale>
                                      <p:cBhvr>
                                        <p:cTn id="55" dur="26">
                                          <p:stCondLst>
                                            <p:cond delay="1808"/>
                                          </p:stCondLst>
                                        </p:cTn>
                                        <p:tgtEl>
                                          <p:spTgt spid="3">
                                            <p:txEl>
                                              <p:pRg st="8" end="8"/>
                                            </p:txEl>
                                          </p:spTgt>
                                        </p:tgtEl>
                                      </p:cBhvr>
                                      <p:to x="100000" y="95000"/>
                                    </p:animScale>
                                    <p:animScale>
                                      <p:cBhvr>
                                        <p:cTn id="56" dur="166" decel="50000">
                                          <p:stCondLst>
                                            <p:cond delay="1834"/>
                                          </p:stCondLst>
                                        </p:cTn>
                                        <p:tgtEl>
                                          <p:spTgt spid="3">
                                            <p:txEl>
                                              <p:pRg st="8" end="8"/>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669360"/>
          </a:xfrm>
          <a:solidFill>
            <a:schemeClr val="accent5">
              <a:lumMod val="20000"/>
              <a:lumOff val="80000"/>
            </a:schemeClr>
          </a:solidFill>
        </p:spPr>
        <p:txBody>
          <a:bodyPr>
            <a:normAutofit fontScale="85000" lnSpcReduction="20000"/>
          </a:bodyPr>
          <a:lstStyle/>
          <a:p>
            <a:pPr marL="0" indent="0" algn="ctr">
              <a:buNone/>
            </a:pPr>
            <a:r>
              <a:rPr lang="es-CO" dirty="0"/>
              <a:t>Erradicar o arrancar por la raíz significa la misma cosa. Cuando una persona a quien nosotros no pensamos que era una cizaña ahora revela que él no es trigo, produce fruto (pecado abierto), y el fruto se torna maduro, el caso de él tiene que ser tratado. La cizaña tiene que ser cosechada, erradicada. El tiempo de la cosecha es cualquier tiempo cuando el fruto está maduro</a:t>
            </a:r>
            <a:r>
              <a:rPr lang="es-CO" dirty="0" smtClean="0"/>
              <a:t>.</a:t>
            </a:r>
          </a:p>
          <a:p>
            <a:pPr marL="0" indent="0" algn="ctr">
              <a:buNone/>
            </a:pPr>
            <a:r>
              <a:rPr lang="es-CO" dirty="0" smtClean="0"/>
              <a:t> </a:t>
            </a:r>
            <a:r>
              <a:rPr lang="es-CO" dirty="0"/>
              <a:t>No podemos dejarlo en la iglesia hasta la venida de Jesús. La última oportunidad para la cosecha, en la iglesia, es el fin del tiempo de gracia, conforme se menciona arriba. Aún hoy día se hace cosecha, tanto de trigo como de cizaña, según el siguiente testimonio</a:t>
            </a:r>
            <a:r>
              <a:rPr lang="es-CO" dirty="0" smtClean="0"/>
              <a:t>:  </a:t>
            </a:r>
          </a:p>
          <a:p>
            <a:pPr marL="0" indent="0" algn="ctr">
              <a:buNone/>
            </a:pPr>
            <a:endParaRPr lang="es-CO" dirty="0" smtClean="0">
              <a:solidFill>
                <a:srgbClr val="FF0000"/>
              </a:solidFill>
            </a:endParaRPr>
          </a:p>
          <a:p>
            <a:pPr marL="0" indent="0" algn="ctr">
              <a:buNone/>
            </a:pPr>
            <a:r>
              <a:rPr lang="es-CO" dirty="0" smtClean="0">
                <a:solidFill>
                  <a:srgbClr val="FF0000"/>
                </a:solidFill>
              </a:rPr>
              <a:t>“</a:t>
            </a:r>
            <a:r>
              <a:rPr lang="es-CO" dirty="0">
                <a:solidFill>
                  <a:srgbClr val="FF0000"/>
                </a:solidFill>
              </a:rPr>
              <a:t>Me fue mostrado un tren de coches de ferrocarril que iba con la rapidez del rayo. El ángel me invitó a mirar cuidadosamente. Fijé los ojos en el tren. Parecía que el mundo entero iba a bordo de él, y que no quedaba nadie sin subir.          Dijo el ángel: ‘Se los está atando en gavillas listas para </a:t>
            </a:r>
            <a:r>
              <a:rPr lang="es-CO" dirty="0" smtClean="0">
                <a:solidFill>
                  <a:srgbClr val="FF0000"/>
                </a:solidFill>
              </a:rPr>
              <a:t>ser quemadas</a:t>
            </a:r>
            <a:r>
              <a:rPr lang="es-CO" dirty="0">
                <a:solidFill>
                  <a:srgbClr val="FF0000"/>
                </a:solidFill>
              </a:rPr>
              <a:t>’. . </a:t>
            </a:r>
            <a:r>
              <a:rPr lang="es-CO" dirty="0" smtClean="0">
                <a:solidFill>
                  <a:srgbClr val="FF0000"/>
                </a:solidFill>
              </a:rPr>
              <a:t>.</a:t>
            </a:r>
            <a:r>
              <a:rPr lang="es-CO" dirty="0" smtClean="0"/>
              <a:t> </a:t>
            </a:r>
            <a:endParaRPr lang="es-CO" dirty="0"/>
          </a:p>
          <a:p>
            <a:endParaRPr lang="es-CO" dirty="0"/>
          </a:p>
        </p:txBody>
      </p:sp>
    </p:spTree>
    <p:extLst>
      <p:ext uri="{BB962C8B-B14F-4D97-AF65-F5344CB8AC3E}">
        <p14:creationId xmlns:p14="http://schemas.microsoft.com/office/powerpoint/2010/main" val="3788270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2808312"/>
          </a:xfrm>
        </p:spPr>
        <p:txBody>
          <a:bodyPr>
            <a:normAutofit fontScale="85000" lnSpcReduction="20000"/>
          </a:bodyPr>
          <a:lstStyle/>
          <a:p>
            <a:pPr marL="0" indent="0" algn="ctr">
              <a:buNone/>
            </a:pPr>
            <a:r>
              <a:rPr lang="es-CO" dirty="0" smtClean="0">
                <a:solidFill>
                  <a:srgbClr val="FF0000"/>
                </a:solidFill>
              </a:rPr>
              <a:t>“</a:t>
            </a:r>
            <a:r>
              <a:rPr lang="es-CO" dirty="0">
                <a:solidFill>
                  <a:srgbClr val="FF0000"/>
                </a:solidFill>
              </a:rPr>
              <a:t>Pregunté al ángel si no quedaba nadie. Me invitó a mirar en la dirección opuesta, y vi una compañía </a:t>
            </a:r>
            <a:r>
              <a:rPr lang="es-CO" u="sng" dirty="0">
                <a:solidFill>
                  <a:srgbClr val="FF0000"/>
                </a:solidFill>
              </a:rPr>
              <a:t>pequeña</a:t>
            </a:r>
            <a:r>
              <a:rPr lang="es-CO" dirty="0">
                <a:solidFill>
                  <a:srgbClr val="FF0000"/>
                </a:solidFill>
              </a:rPr>
              <a:t> que viajaba por una senda angosta. Todos parecían estar firmemente unidos, vinculados por la verdad, en agrupaciones o compañías. Dijo el ángel: ‘El tercer ángel está atándolos o sellándolos en gavillas para el granero celestial’ </a:t>
            </a:r>
            <a:r>
              <a:rPr lang="es-CO" dirty="0" smtClean="0">
                <a:solidFill>
                  <a:srgbClr val="FF0000"/>
                </a:solidFill>
              </a:rPr>
              <a:t>”.</a:t>
            </a:r>
          </a:p>
          <a:p>
            <a:pPr marL="0" indent="0" algn="ctr">
              <a:buNone/>
            </a:pPr>
            <a:r>
              <a:rPr lang="es-CO" dirty="0" smtClean="0">
                <a:solidFill>
                  <a:srgbClr val="FF0000"/>
                </a:solidFill>
              </a:rPr>
              <a:t> </a:t>
            </a:r>
            <a:r>
              <a:rPr lang="es-CO" sz="3600" b="1" dirty="0"/>
              <a:t>Primeros escritos, págs. 88, 89</a:t>
            </a:r>
            <a:r>
              <a:rPr lang="es-CO" sz="3600" b="1" dirty="0" smtClean="0"/>
              <a:t>.</a:t>
            </a:r>
            <a:endParaRPr lang="es-CO" sz="3600" b="1" dirty="0"/>
          </a:p>
        </p:txBody>
      </p:sp>
      <p:sp>
        <p:nvSpPr>
          <p:cNvPr id="4" name="3 Rectángulo"/>
          <p:cNvSpPr/>
          <p:nvPr/>
        </p:nvSpPr>
        <p:spPr>
          <a:xfrm>
            <a:off x="179512" y="3212976"/>
            <a:ext cx="6048672" cy="3785652"/>
          </a:xfrm>
          <a:prstGeom prst="rect">
            <a:avLst/>
          </a:prstGeom>
        </p:spPr>
        <p:txBody>
          <a:bodyPr wrap="square">
            <a:spAutoFit/>
          </a:bodyPr>
          <a:lstStyle/>
          <a:p>
            <a:pPr algn="ctr"/>
            <a:r>
              <a:rPr lang="es-CO" sz="2400" dirty="0"/>
              <a:t>Esas compañías son atadas en gavillas, unas para ser quemadas y otras para ser llevadas al granero celestial.  En la vida común la cosecha del grano ocurre un tiempo antes que el grano sea llevado al alfolí. Ellos son atados en gavillas y dejadas en el campo por un tiempo. Cuando Jesús viene, el trigo y la cizaña ya están atadas en gavillas; Él entonces llevará el trigo al alfolí celestial, el reino del Padre, y la cizaña será quemada.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429000"/>
            <a:ext cx="2682999" cy="3216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73523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856984" cy="6858000"/>
          </a:xfrm>
        </p:spPr>
        <p:txBody>
          <a:bodyPr>
            <a:normAutofit fontScale="70000" lnSpcReduction="20000"/>
          </a:bodyPr>
          <a:lstStyle/>
          <a:p>
            <a:pPr marL="0" indent="0" algn="ctr">
              <a:buNone/>
            </a:pPr>
            <a:endParaRPr lang="es-CO" dirty="0" smtClean="0"/>
          </a:p>
          <a:p>
            <a:pPr marL="0" indent="0" algn="ctr">
              <a:buNone/>
            </a:pPr>
            <a:r>
              <a:rPr lang="es-CO" dirty="0" smtClean="0"/>
              <a:t>No </a:t>
            </a:r>
            <a:r>
              <a:rPr lang="es-CO" dirty="0"/>
              <a:t>olvidemos que en la iglesia cristiana primitiva había cizaña, y el Espíritu de Profecía menciona algunos de ellos por nombres: Ananías, Safira, Simón el Mago, Demas, Judas, etc. Se les concedió oportunidad para arrepentirse y cambiar sus vidas, y entonces ellos serían trigo precioso. Pero como ellos amaban más a sí mismos y a este mundo que a Dios, ellos fueron separados de la iglesia. La Biblia y el Espíritu de Profecía no dice que todas cizañas se convertirán:</a:t>
            </a:r>
          </a:p>
          <a:p>
            <a:pPr marL="0" indent="0">
              <a:buNone/>
            </a:pPr>
            <a:endParaRPr lang="es-CO" dirty="0" smtClean="0"/>
          </a:p>
          <a:p>
            <a:pPr marL="0" indent="0" algn="ctr">
              <a:buNone/>
            </a:pPr>
            <a:r>
              <a:rPr lang="es-CO" dirty="0" smtClean="0">
                <a:solidFill>
                  <a:srgbClr val="FF0000"/>
                </a:solidFill>
              </a:rPr>
              <a:t>“</a:t>
            </a:r>
            <a:r>
              <a:rPr lang="es-CO" dirty="0">
                <a:solidFill>
                  <a:srgbClr val="FF0000"/>
                </a:solidFill>
              </a:rPr>
              <a:t>El Salvador no nos señala un tiempo en que toda la cizaña se convertirá en trigo”. </a:t>
            </a:r>
            <a:endParaRPr lang="es-CO" dirty="0" smtClean="0">
              <a:solidFill>
                <a:srgbClr val="FF0000"/>
              </a:solidFill>
            </a:endParaRPr>
          </a:p>
          <a:p>
            <a:pPr marL="0" indent="0" algn="ctr">
              <a:buNone/>
            </a:pPr>
            <a:r>
              <a:rPr lang="es-CO" sz="3400" b="1" dirty="0" smtClean="0"/>
              <a:t>Palabras </a:t>
            </a:r>
            <a:r>
              <a:rPr lang="es-CO" sz="3400" b="1" dirty="0"/>
              <a:t>de vida del gran Maestro, pág. 53. </a:t>
            </a:r>
            <a:endParaRPr lang="es-CO" sz="3400" b="1" dirty="0" smtClean="0"/>
          </a:p>
          <a:p>
            <a:pPr marL="0" indent="0" algn="ctr">
              <a:buNone/>
            </a:pPr>
            <a:endParaRPr lang="es-CO" dirty="0" smtClean="0"/>
          </a:p>
          <a:p>
            <a:pPr marL="0" indent="0" algn="ctr">
              <a:buNone/>
            </a:pPr>
            <a:r>
              <a:rPr lang="es-CO" dirty="0" smtClean="0"/>
              <a:t>Aún </a:t>
            </a:r>
            <a:r>
              <a:rPr lang="es-CO" dirty="0"/>
              <a:t>en el mundo no todos los impíos (la cizaña) se convertirán a Dios, pero algunos abandonarán las filas de Satanás y se tornarán hijos del reino de Dios</a:t>
            </a:r>
            <a:r>
              <a:rPr lang="es-CO" dirty="0" smtClean="0"/>
              <a:t>.</a:t>
            </a:r>
          </a:p>
          <a:p>
            <a:pPr marL="0" indent="0" algn="ctr">
              <a:buNone/>
            </a:pPr>
            <a:endParaRPr lang="es-CO" dirty="0" smtClean="0">
              <a:solidFill>
                <a:srgbClr val="FF0000"/>
              </a:solidFill>
            </a:endParaRPr>
          </a:p>
          <a:p>
            <a:pPr marL="0" indent="0" algn="ctr">
              <a:buNone/>
            </a:pPr>
            <a:r>
              <a:rPr lang="es-CO" dirty="0" smtClean="0">
                <a:solidFill>
                  <a:srgbClr val="FF0000"/>
                </a:solidFill>
              </a:rPr>
              <a:t>“</a:t>
            </a:r>
            <a:r>
              <a:rPr lang="es-CO" dirty="0">
                <a:solidFill>
                  <a:srgbClr val="FF0000"/>
                </a:solidFill>
              </a:rPr>
              <a:t>Tanto la parábola de la cizaña como la de la red enseñan claramente que no hay un tiempo en el cual todos los malos se volverán a Dios”. </a:t>
            </a:r>
            <a:endParaRPr lang="es-CO" dirty="0" smtClean="0">
              <a:solidFill>
                <a:srgbClr val="FF0000"/>
              </a:solidFill>
            </a:endParaRPr>
          </a:p>
          <a:p>
            <a:pPr marL="0" indent="0" algn="ctr">
              <a:buNone/>
            </a:pPr>
            <a:r>
              <a:rPr lang="es-CO" sz="3400" b="1" dirty="0" smtClean="0"/>
              <a:t>Palabras </a:t>
            </a:r>
            <a:r>
              <a:rPr lang="es-CO" sz="3400" b="1" dirty="0"/>
              <a:t>de vida del gran Maestro, pág. 93</a:t>
            </a:r>
            <a:r>
              <a:rPr lang="es-CO" sz="3400" b="1" dirty="0" smtClean="0"/>
              <a:t>.</a:t>
            </a:r>
            <a:endParaRPr lang="es-CO" sz="3400" b="1" dirty="0"/>
          </a:p>
        </p:txBody>
      </p:sp>
    </p:spTree>
    <p:extLst>
      <p:ext uri="{BB962C8B-B14F-4D97-AF65-F5344CB8AC3E}">
        <p14:creationId xmlns:p14="http://schemas.microsoft.com/office/powerpoint/2010/main" val="158640707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6" end="6"/>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 calcmode="lin" valueType="num">
                                      <p:cBhvr>
                                        <p:cTn id="25"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8" end="8"/>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p:cTn id="31"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u="sng" dirty="0" smtClean="0">
                <a:latin typeface="Algerian" pitchFamily="82" charset="0"/>
              </a:rPr>
              <a:t>Tercera </a:t>
            </a:r>
            <a:r>
              <a:rPr lang="es-CO" u="sng" dirty="0">
                <a:latin typeface="Algerian" pitchFamily="82" charset="0"/>
              </a:rPr>
              <a:t>aplicación</a:t>
            </a:r>
            <a:br>
              <a:rPr lang="es-CO" u="sng" dirty="0">
                <a:latin typeface="Algerian" pitchFamily="82" charset="0"/>
              </a:rPr>
            </a:br>
            <a:endParaRPr lang="es-CO" u="sng" dirty="0">
              <a:latin typeface="Algerian" pitchFamily="82" charset="0"/>
            </a:endParaRPr>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p:spPr>
        <p:txBody>
          <a:bodyPr>
            <a:normAutofit fontScale="92500" lnSpcReduction="20000"/>
          </a:bodyPr>
          <a:lstStyle/>
          <a:p>
            <a:pPr marL="0" indent="0" algn="ctr">
              <a:buNone/>
            </a:pPr>
            <a:r>
              <a:rPr lang="es-CO" dirty="0" smtClean="0"/>
              <a:t>Además </a:t>
            </a:r>
            <a:r>
              <a:rPr lang="es-CO" dirty="0"/>
              <a:t>del mundo y de la iglesia hay </a:t>
            </a:r>
            <a:r>
              <a:rPr lang="es-CO" dirty="0" smtClean="0"/>
              <a:t>todavía </a:t>
            </a:r>
            <a:r>
              <a:rPr lang="es-CO" dirty="0"/>
              <a:t>otro campo, de acuerdo con el siguiente testimonio</a:t>
            </a:r>
            <a:r>
              <a:rPr lang="es-CO" dirty="0" smtClean="0"/>
              <a:t>:</a:t>
            </a:r>
          </a:p>
          <a:p>
            <a:pPr marL="0" indent="0" algn="ctr">
              <a:buNone/>
            </a:pPr>
            <a:endParaRPr lang="es-CO" dirty="0" smtClean="0">
              <a:solidFill>
                <a:srgbClr val="FF0000"/>
              </a:solidFill>
            </a:endParaRPr>
          </a:p>
          <a:p>
            <a:pPr marL="0" indent="0" algn="ctr">
              <a:buNone/>
            </a:pPr>
            <a:r>
              <a:rPr lang="es-CO" dirty="0" smtClean="0">
                <a:solidFill>
                  <a:srgbClr val="FF0000"/>
                </a:solidFill>
              </a:rPr>
              <a:t>“</a:t>
            </a:r>
            <a:r>
              <a:rPr lang="es-CO" dirty="0">
                <a:solidFill>
                  <a:srgbClr val="FF0000"/>
                </a:solidFill>
              </a:rPr>
              <a:t>Si fidelidad y vigilancia fuesen preservados, si no hubiese dormida o negligencia de parte de algunos, el enemigo no tendría oportunidad tan favorable para sembrar la cizaña entre el trigo. Satanás nunca duerme. Él está vigilante, y aprovecha toda oportunidad para divulgar el error que encuentra buen terreno en muchos </a:t>
            </a:r>
            <a:r>
              <a:rPr lang="es-CO" u="sng" dirty="0">
                <a:solidFill>
                  <a:srgbClr val="FF0000"/>
                </a:solidFill>
              </a:rPr>
              <a:t>corazones</a:t>
            </a:r>
            <a:r>
              <a:rPr lang="es-CO" dirty="0">
                <a:solidFill>
                  <a:srgbClr val="FF0000"/>
                </a:solidFill>
              </a:rPr>
              <a:t> no santificados”. </a:t>
            </a:r>
            <a:endParaRPr lang="es-CO" dirty="0" smtClean="0">
              <a:solidFill>
                <a:srgbClr val="FF0000"/>
              </a:solidFill>
            </a:endParaRPr>
          </a:p>
          <a:p>
            <a:pPr marL="0" indent="0" algn="ctr">
              <a:buNone/>
            </a:pPr>
            <a:r>
              <a:rPr lang="es-CO" sz="3500" b="1" dirty="0" smtClean="0"/>
              <a:t>Testimonies </a:t>
            </a:r>
            <a:r>
              <a:rPr lang="es-CO" sz="3500" b="1" dirty="0"/>
              <a:t>for the Church, vol. 3, pág. 113</a:t>
            </a:r>
            <a:r>
              <a:rPr lang="es-CO" sz="3500" b="1" dirty="0" smtClean="0"/>
              <a:t>.</a:t>
            </a:r>
            <a:endParaRPr lang="es-CO" sz="3500" b="1" dirty="0"/>
          </a:p>
        </p:txBody>
      </p:sp>
    </p:spTree>
    <p:extLst>
      <p:ext uri="{BB962C8B-B14F-4D97-AF65-F5344CB8AC3E}">
        <p14:creationId xmlns:p14="http://schemas.microsoft.com/office/powerpoint/2010/main" val="203184170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8"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accent4">
              <a:lumMod val="20000"/>
              <a:lumOff val="80000"/>
            </a:schemeClr>
          </a:solidFill>
        </p:spPr>
        <p:txBody>
          <a:bodyPr>
            <a:normAutofit lnSpcReduction="10000"/>
          </a:bodyPr>
          <a:lstStyle/>
          <a:p>
            <a:pPr marL="0" indent="0" algn="ctr">
              <a:buNone/>
            </a:pPr>
            <a:r>
              <a:rPr lang="es-CO" dirty="0"/>
              <a:t> </a:t>
            </a:r>
            <a:r>
              <a:rPr lang="es-CO" dirty="0" smtClean="0">
                <a:solidFill>
                  <a:srgbClr val="FF0000"/>
                </a:solidFill>
              </a:rPr>
              <a:t>“ ´El </a:t>
            </a:r>
            <a:r>
              <a:rPr lang="es-CO" dirty="0">
                <a:solidFill>
                  <a:srgbClr val="FF0000"/>
                </a:solidFill>
              </a:rPr>
              <a:t>sembrador siembra la palabra’ </a:t>
            </a:r>
            <a:r>
              <a:rPr lang="es-CO" dirty="0"/>
              <a:t>(Mar. 4: 14). </a:t>
            </a:r>
            <a:r>
              <a:rPr lang="es-CO" dirty="0">
                <a:solidFill>
                  <a:srgbClr val="FF0000"/>
                </a:solidFill>
              </a:rPr>
              <a:t>Cristo vino a sembrar el mundo de verdad. </a:t>
            </a:r>
            <a:endParaRPr lang="es-CO" dirty="0" smtClean="0">
              <a:solidFill>
                <a:srgbClr val="FF0000"/>
              </a:solidFill>
            </a:endParaRPr>
          </a:p>
          <a:p>
            <a:pPr marL="0" indent="0" algn="ctr">
              <a:buNone/>
            </a:pPr>
            <a:r>
              <a:rPr lang="es-CO" dirty="0" smtClean="0">
                <a:solidFill>
                  <a:srgbClr val="FF0000"/>
                </a:solidFill>
              </a:rPr>
              <a:t>Desde </a:t>
            </a:r>
            <a:r>
              <a:rPr lang="es-CO" dirty="0">
                <a:solidFill>
                  <a:srgbClr val="FF0000"/>
                </a:solidFill>
              </a:rPr>
              <a:t>la caída del hombre, Satanás ha estado sembrando las semillas del error. . . Desde la caída del hombre, Cristo había sido el Revelador de la verdad al mundo. </a:t>
            </a:r>
            <a:endParaRPr lang="es-CO" dirty="0" smtClean="0">
              <a:solidFill>
                <a:srgbClr val="FF0000"/>
              </a:solidFill>
            </a:endParaRPr>
          </a:p>
          <a:p>
            <a:pPr marL="0" indent="0" algn="ctr">
              <a:buNone/>
            </a:pPr>
            <a:r>
              <a:rPr lang="es-CO" dirty="0" smtClean="0">
                <a:solidFill>
                  <a:srgbClr val="FF0000"/>
                </a:solidFill>
              </a:rPr>
              <a:t>Por </a:t>
            </a:r>
            <a:r>
              <a:rPr lang="es-CO" dirty="0">
                <a:solidFill>
                  <a:srgbClr val="FF0000"/>
                </a:solidFill>
              </a:rPr>
              <a:t>medio de él, la incorruptible simiente, ‘la palabra de Dios, que vive y permanece para siempre’ </a:t>
            </a:r>
            <a:r>
              <a:rPr lang="es-CO" dirty="0"/>
              <a:t>(1 Ped. 1: 23), </a:t>
            </a:r>
            <a:r>
              <a:rPr lang="es-CO" dirty="0">
                <a:solidFill>
                  <a:srgbClr val="FF0000"/>
                </a:solidFill>
              </a:rPr>
              <a:t>es comunicada a los hombres”. </a:t>
            </a:r>
            <a:endParaRPr lang="es-CO" dirty="0" smtClean="0">
              <a:solidFill>
                <a:srgbClr val="FF0000"/>
              </a:solidFill>
            </a:endParaRPr>
          </a:p>
          <a:p>
            <a:pPr marL="0" indent="0">
              <a:buNone/>
            </a:pPr>
            <a:r>
              <a:rPr lang="es-CO" dirty="0" smtClean="0"/>
              <a:t>Palabras </a:t>
            </a:r>
            <a:r>
              <a:rPr lang="es-CO" dirty="0"/>
              <a:t>de vida del gran Maestro, págs. 19, 20</a:t>
            </a:r>
            <a:r>
              <a:rPr lang="es-CO" dirty="0" smtClean="0"/>
              <a:t>.</a:t>
            </a:r>
            <a:endParaRPr lang="es-CO" dirty="0"/>
          </a:p>
        </p:txBody>
      </p:sp>
    </p:spTree>
    <p:extLst>
      <p:ext uri="{BB962C8B-B14F-4D97-AF65-F5344CB8AC3E}">
        <p14:creationId xmlns:p14="http://schemas.microsoft.com/office/powerpoint/2010/main" val="30629927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4">
              <a:lumMod val="20000"/>
              <a:lumOff val="80000"/>
            </a:schemeClr>
          </a:solidFill>
        </p:spPr>
        <p:txBody>
          <a:bodyPr>
            <a:normAutofit fontScale="85000" lnSpcReduction="20000"/>
          </a:bodyPr>
          <a:lstStyle/>
          <a:p>
            <a:pPr marL="0" indent="0" algn="ctr">
              <a:buNone/>
            </a:pPr>
            <a:r>
              <a:rPr lang="es-CO" dirty="0" smtClean="0"/>
              <a:t> </a:t>
            </a:r>
            <a:r>
              <a:rPr lang="es-CO" dirty="0">
                <a:solidFill>
                  <a:srgbClr val="FF0000"/>
                </a:solidFill>
              </a:rPr>
              <a:t>“La semilla sembrada a la vera del camino representa la palabra de Dios cuando cae en el </a:t>
            </a:r>
            <a:r>
              <a:rPr lang="es-CO" u="sng" dirty="0">
                <a:solidFill>
                  <a:srgbClr val="FF0000"/>
                </a:solidFill>
              </a:rPr>
              <a:t>corazón</a:t>
            </a:r>
            <a:r>
              <a:rPr lang="es-CO" dirty="0">
                <a:solidFill>
                  <a:srgbClr val="FF0000"/>
                </a:solidFill>
              </a:rPr>
              <a:t> de un oyente desatento”. </a:t>
            </a:r>
            <a:endParaRPr lang="es-CO" dirty="0" smtClean="0">
              <a:solidFill>
                <a:srgbClr val="FF0000"/>
              </a:solidFill>
            </a:endParaRPr>
          </a:p>
          <a:p>
            <a:pPr marL="0" indent="0" algn="ctr">
              <a:buNone/>
            </a:pPr>
            <a:r>
              <a:rPr lang="es-CO" sz="3500" b="1" dirty="0" smtClean="0"/>
              <a:t>Palabras </a:t>
            </a:r>
            <a:r>
              <a:rPr lang="es-CO" sz="3500" b="1" dirty="0"/>
              <a:t>de vida del gran Maestro, pág. 25.</a:t>
            </a:r>
          </a:p>
          <a:p>
            <a:pPr marL="0" indent="0">
              <a:buNone/>
            </a:pPr>
            <a:endParaRPr lang="es-CO" dirty="0" smtClean="0"/>
          </a:p>
          <a:p>
            <a:pPr marL="0" indent="0" algn="ctr">
              <a:buNone/>
            </a:pPr>
            <a:r>
              <a:rPr lang="es-CO" dirty="0" smtClean="0"/>
              <a:t>Aquí </a:t>
            </a:r>
            <a:r>
              <a:rPr lang="es-CO" dirty="0"/>
              <a:t>tenemos </a:t>
            </a:r>
            <a:r>
              <a:rPr lang="es-CO" dirty="0" smtClean="0"/>
              <a:t>otro </a:t>
            </a:r>
            <a:r>
              <a:rPr lang="es-CO" dirty="0"/>
              <a:t>campo — el </a:t>
            </a:r>
            <a:r>
              <a:rPr lang="es-CO" u="sng" dirty="0"/>
              <a:t>corazón</a:t>
            </a:r>
            <a:r>
              <a:rPr lang="es-CO" dirty="0"/>
              <a:t>. Vamos a recapitular las declaraciones </a:t>
            </a:r>
            <a:r>
              <a:rPr lang="es-CO" dirty="0" smtClean="0"/>
              <a:t>hechas arriba</a:t>
            </a:r>
            <a:r>
              <a:rPr lang="es-CO" dirty="0"/>
              <a:t>:</a:t>
            </a:r>
          </a:p>
          <a:p>
            <a:pPr marL="0" indent="0">
              <a:buNone/>
            </a:pPr>
            <a:r>
              <a:rPr lang="es-CO" dirty="0" smtClean="0"/>
              <a:t> </a:t>
            </a:r>
          </a:p>
          <a:p>
            <a:pPr marL="0" indent="0">
              <a:buNone/>
            </a:pPr>
            <a:r>
              <a:rPr lang="es-CO" dirty="0" smtClean="0"/>
              <a:t>a</a:t>
            </a:r>
            <a:r>
              <a:rPr lang="es-CO" dirty="0"/>
              <a:t>) </a:t>
            </a:r>
            <a:r>
              <a:rPr lang="es-CO" dirty="0">
                <a:solidFill>
                  <a:srgbClr val="0070C0"/>
                </a:solidFill>
              </a:rPr>
              <a:t>El trigo representa: La palabra de Dios; la verdad</a:t>
            </a:r>
            <a:r>
              <a:rPr lang="es-CO" dirty="0" smtClean="0">
                <a:solidFill>
                  <a:srgbClr val="0070C0"/>
                </a:solidFill>
              </a:rPr>
              <a:t>;</a:t>
            </a:r>
          </a:p>
          <a:p>
            <a:pPr marL="0" indent="0">
              <a:buNone/>
            </a:pPr>
            <a:r>
              <a:rPr lang="es-CO" dirty="0" smtClean="0"/>
              <a:t>b</a:t>
            </a:r>
            <a:r>
              <a:rPr lang="es-CO" dirty="0"/>
              <a:t>) </a:t>
            </a:r>
            <a:r>
              <a:rPr lang="es-CO" dirty="0">
                <a:solidFill>
                  <a:srgbClr val="FF0000"/>
                </a:solidFill>
              </a:rPr>
              <a:t>El sembrador del trigo es: Jesucristo</a:t>
            </a:r>
            <a:r>
              <a:rPr lang="es-CO" dirty="0" smtClean="0">
                <a:solidFill>
                  <a:srgbClr val="FF0000"/>
                </a:solidFill>
              </a:rPr>
              <a:t>;</a:t>
            </a:r>
          </a:p>
          <a:p>
            <a:pPr marL="0" indent="0">
              <a:buNone/>
            </a:pPr>
            <a:r>
              <a:rPr lang="es-CO" dirty="0" smtClean="0"/>
              <a:t>c</a:t>
            </a:r>
            <a:r>
              <a:rPr lang="es-CO" dirty="0"/>
              <a:t>) </a:t>
            </a:r>
            <a:r>
              <a:rPr lang="es-CO" dirty="0">
                <a:solidFill>
                  <a:srgbClr val="7030A0"/>
                </a:solidFill>
              </a:rPr>
              <a:t>El campo representa: </a:t>
            </a:r>
            <a:r>
              <a:rPr lang="es-CO" u="sng" dirty="0">
                <a:solidFill>
                  <a:srgbClr val="7030A0"/>
                </a:solidFill>
              </a:rPr>
              <a:t>El </a:t>
            </a:r>
            <a:r>
              <a:rPr lang="es-CO" u="sng" dirty="0" smtClean="0">
                <a:solidFill>
                  <a:srgbClr val="7030A0"/>
                </a:solidFill>
              </a:rPr>
              <a:t>corazón</a:t>
            </a:r>
            <a:endParaRPr lang="es-CO" u="sng" dirty="0">
              <a:solidFill>
                <a:srgbClr val="7030A0"/>
              </a:solidFill>
            </a:endParaRPr>
          </a:p>
          <a:p>
            <a:pPr marL="0" indent="0">
              <a:buNone/>
            </a:pPr>
            <a:r>
              <a:rPr lang="es-CO" dirty="0" smtClean="0"/>
              <a:t>d</a:t>
            </a:r>
            <a:r>
              <a:rPr lang="es-CO" dirty="0"/>
              <a:t>) </a:t>
            </a:r>
            <a:r>
              <a:rPr lang="es-CO" dirty="0">
                <a:solidFill>
                  <a:srgbClr val="00B050"/>
                </a:solidFill>
              </a:rPr>
              <a:t>La cizaña representa: El error;</a:t>
            </a:r>
          </a:p>
          <a:p>
            <a:pPr marL="0" indent="0">
              <a:buNone/>
            </a:pPr>
            <a:r>
              <a:rPr lang="es-CO" dirty="0" smtClean="0"/>
              <a:t>e</a:t>
            </a:r>
            <a:r>
              <a:rPr lang="es-CO" dirty="0"/>
              <a:t>) El sembrador de la cizaña: Satanás</a:t>
            </a:r>
            <a:r>
              <a:rPr lang="es-CO" dirty="0" smtClean="0"/>
              <a:t>. </a:t>
            </a:r>
            <a:endParaRPr lang="es-CO" dirty="0"/>
          </a:p>
        </p:txBody>
      </p:sp>
    </p:spTree>
    <p:extLst>
      <p:ext uri="{BB962C8B-B14F-4D97-AF65-F5344CB8AC3E}">
        <p14:creationId xmlns:p14="http://schemas.microsoft.com/office/powerpoint/2010/main" val="37229932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calcmode="lin" valueType="num">
                                      <p:cBhvr>
                                        <p:cTn id="2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4" dur="500"/>
                                        <p:tgtEl>
                                          <p:spTgt spid="3">
                                            <p:txEl>
                                              <p:pRg st="6" end="6"/>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p:cTn id="2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9" dur="500"/>
                                        <p:tgtEl>
                                          <p:spTgt spid="3">
                                            <p:txEl>
                                              <p:pRg st="7" end="7"/>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calcmode="lin" valueType="num">
                                      <p:cBhvr>
                                        <p:cTn id="3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4" dur="500"/>
                                        <p:tgtEl>
                                          <p:spTgt spid="3">
                                            <p:txEl>
                                              <p:pRg st="8" end="8"/>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 calcmode="lin" valueType="num">
                                      <p:cBhvr>
                                        <p:cTn id="3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3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0"/>
            <a:ext cx="8784976" cy="6858000"/>
          </a:xfrm>
          <a:solidFill>
            <a:schemeClr val="accent4">
              <a:lumMod val="20000"/>
              <a:lumOff val="80000"/>
            </a:schemeClr>
          </a:solidFill>
        </p:spPr>
        <p:txBody>
          <a:bodyPr>
            <a:normAutofit fontScale="77500" lnSpcReduction="20000"/>
          </a:bodyPr>
          <a:lstStyle/>
          <a:p>
            <a:pPr marL="0" indent="0" algn="ctr">
              <a:buNone/>
            </a:pPr>
            <a:endParaRPr lang="es-CO" dirty="0" smtClean="0"/>
          </a:p>
          <a:p>
            <a:pPr marL="0" indent="0" algn="ctr">
              <a:buNone/>
            </a:pPr>
            <a:r>
              <a:rPr lang="es-CO" sz="3600" b="1" dirty="0" smtClean="0"/>
              <a:t>¿</a:t>
            </a:r>
            <a:r>
              <a:rPr lang="es-CO" sz="3600" b="1" dirty="0"/>
              <a:t>Cuándo ocurre la cosecha en este campo</a:t>
            </a:r>
            <a:r>
              <a:rPr lang="es-CO" sz="3600" b="1" dirty="0" smtClean="0"/>
              <a:t>?</a:t>
            </a:r>
          </a:p>
          <a:p>
            <a:pPr marL="0" indent="0" algn="ctr">
              <a:buNone/>
            </a:pPr>
            <a:r>
              <a:rPr lang="es-CO" dirty="0" smtClean="0"/>
              <a:t> </a:t>
            </a:r>
            <a:r>
              <a:rPr lang="es-CO" sz="3600" b="1" dirty="0"/>
              <a:t>¿Puede la cizaña </a:t>
            </a:r>
            <a:r>
              <a:rPr lang="es-CO" sz="3600" b="1" dirty="0" smtClean="0"/>
              <a:t>(o sea, el </a:t>
            </a:r>
            <a:r>
              <a:rPr lang="es-CO" sz="3600" b="1" dirty="0"/>
              <a:t>error) ser dejada en este campo hasta la venida de Cristo, el fin del mundo</a:t>
            </a:r>
            <a:r>
              <a:rPr lang="es-CO" sz="3600" b="1" dirty="0" smtClean="0"/>
              <a:t>?</a:t>
            </a:r>
          </a:p>
          <a:p>
            <a:pPr marL="0" indent="0" algn="ctr">
              <a:buNone/>
            </a:pPr>
            <a:r>
              <a:rPr lang="es-CO" dirty="0" smtClean="0"/>
              <a:t> </a:t>
            </a:r>
          </a:p>
          <a:p>
            <a:pPr marL="0" indent="0" algn="ctr">
              <a:buNone/>
            </a:pPr>
            <a:r>
              <a:rPr lang="es-CO" dirty="0" smtClean="0"/>
              <a:t>¡</a:t>
            </a:r>
            <a:r>
              <a:rPr lang="es-CO" dirty="0"/>
              <a:t>Ciertamente que no! </a:t>
            </a:r>
            <a:endParaRPr lang="es-CO" dirty="0" smtClean="0"/>
          </a:p>
          <a:p>
            <a:pPr marL="0" indent="0" algn="ctr">
              <a:buNone/>
            </a:pPr>
            <a:r>
              <a:rPr lang="es-CO" dirty="0" smtClean="0"/>
              <a:t>Si </a:t>
            </a:r>
            <a:r>
              <a:rPr lang="es-CO" dirty="0"/>
              <a:t>la cizaña (el error, el pecado, etc.) son dejados en el corazón del hombre hasta que termine el tiempo de gracia, ellos estarán perdidos para siempre</a:t>
            </a:r>
            <a:r>
              <a:rPr lang="es-CO" dirty="0" smtClean="0"/>
              <a:t>.</a:t>
            </a:r>
          </a:p>
          <a:p>
            <a:pPr marL="0" indent="0" algn="ctr">
              <a:buNone/>
            </a:pPr>
            <a:r>
              <a:rPr lang="es-CO" dirty="0" smtClean="0"/>
              <a:t> </a:t>
            </a:r>
          </a:p>
          <a:p>
            <a:pPr marL="0" indent="0" algn="ctr">
              <a:buNone/>
            </a:pPr>
            <a:r>
              <a:rPr lang="es-CO" sz="3600" b="1" dirty="0" smtClean="0"/>
              <a:t>¿</a:t>
            </a:r>
            <a:r>
              <a:rPr lang="es-CO" sz="3600" b="1" dirty="0"/>
              <a:t>Cuando tendrán que ser desarraigados esos males? </a:t>
            </a:r>
            <a:endParaRPr lang="es-CO" sz="3600" b="1" dirty="0" smtClean="0"/>
          </a:p>
          <a:p>
            <a:pPr marL="0" indent="0" algn="ctr">
              <a:buNone/>
            </a:pPr>
            <a:r>
              <a:rPr lang="es-CO" dirty="0" smtClean="0"/>
              <a:t>Sin </a:t>
            </a:r>
            <a:r>
              <a:rPr lang="es-CO" dirty="0"/>
              <a:t>ninguna duda ellos tienen que ser cosechados ahora mismo, </a:t>
            </a:r>
            <a:r>
              <a:rPr lang="es-CO" dirty="0" smtClean="0"/>
              <a:t>antes </a:t>
            </a:r>
            <a:r>
              <a:rPr lang="es-CO" dirty="0"/>
              <a:t>que se cierre la puerta de la gracia.</a:t>
            </a:r>
          </a:p>
          <a:p>
            <a:pPr marL="0" indent="0" algn="ctr">
              <a:buNone/>
            </a:pPr>
            <a:r>
              <a:rPr lang="es-CO" dirty="0" smtClean="0"/>
              <a:t> </a:t>
            </a:r>
            <a:r>
              <a:rPr lang="es-CO" dirty="0"/>
              <a:t>Otro punto importante que debemos considerar en la parábola del trigo y la cizaña es la </a:t>
            </a:r>
            <a:r>
              <a:rPr lang="es-CO" u="sng" dirty="0"/>
              <a:t>tolerancia</a:t>
            </a:r>
            <a:r>
              <a:rPr lang="es-CO" dirty="0"/>
              <a:t> que tenemos que tener con los que sospechamos que son cizaña. Aunque estemos convencidos de que un miembro tiene que ser disciplinado, tenemos que ser cautelosos porque habrán simpatizantes de las personas, en vez de simpatizarse con lo que es cierto. </a:t>
            </a:r>
          </a:p>
        </p:txBody>
      </p:sp>
    </p:spTree>
    <p:extLst>
      <p:ext uri="{BB962C8B-B14F-4D97-AF65-F5344CB8AC3E}">
        <p14:creationId xmlns:p14="http://schemas.microsoft.com/office/powerpoint/2010/main" val="6476655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wipe(down)">
                                      <p:cBhvr>
                                        <p:cTn id="7" dur="580">
                                          <p:stCondLst>
                                            <p:cond delay="0"/>
                                          </p:stCondLst>
                                        </p:cTn>
                                        <p:tgtEl>
                                          <p:spTgt spid="3">
                                            <p:txEl>
                                              <p:pRg st="7" end="7"/>
                                            </p:txEl>
                                          </p:spTgt>
                                        </p:tgtEl>
                                      </p:cBhvr>
                                    </p:animEffect>
                                    <p:anim calcmode="lin" valueType="num">
                                      <p:cBhvr>
                                        <p:cTn id="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7" end="7"/>
                                            </p:txEl>
                                          </p:spTgt>
                                        </p:tgtEl>
                                      </p:cBhvr>
                                      <p:to x="100000" y="60000"/>
                                    </p:animScale>
                                    <p:animScale>
                                      <p:cBhvr>
                                        <p:cTn id="14" dur="166" decel="50000">
                                          <p:stCondLst>
                                            <p:cond delay="676"/>
                                          </p:stCondLst>
                                        </p:cTn>
                                        <p:tgtEl>
                                          <p:spTgt spid="3">
                                            <p:txEl>
                                              <p:pRg st="7" end="7"/>
                                            </p:txEl>
                                          </p:spTgt>
                                        </p:tgtEl>
                                      </p:cBhvr>
                                      <p:to x="100000" y="100000"/>
                                    </p:animScale>
                                    <p:animScale>
                                      <p:cBhvr>
                                        <p:cTn id="15" dur="26">
                                          <p:stCondLst>
                                            <p:cond delay="1312"/>
                                          </p:stCondLst>
                                        </p:cTn>
                                        <p:tgtEl>
                                          <p:spTgt spid="3">
                                            <p:txEl>
                                              <p:pRg st="7" end="7"/>
                                            </p:txEl>
                                          </p:spTgt>
                                        </p:tgtEl>
                                      </p:cBhvr>
                                      <p:to x="100000" y="80000"/>
                                    </p:animScale>
                                    <p:animScale>
                                      <p:cBhvr>
                                        <p:cTn id="16" dur="166" decel="50000">
                                          <p:stCondLst>
                                            <p:cond delay="1338"/>
                                          </p:stCondLst>
                                        </p:cTn>
                                        <p:tgtEl>
                                          <p:spTgt spid="3">
                                            <p:txEl>
                                              <p:pRg st="7" end="7"/>
                                            </p:txEl>
                                          </p:spTgt>
                                        </p:tgtEl>
                                      </p:cBhvr>
                                      <p:to x="100000" y="100000"/>
                                    </p:animScale>
                                    <p:animScale>
                                      <p:cBhvr>
                                        <p:cTn id="17" dur="26">
                                          <p:stCondLst>
                                            <p:cond delay="1642"/>
                                          </p:stCondLst>
                                        </p:cTn>
                                        <p:tgtEl>
                                          <p:spTgt spid="3">
                                            <p:txEl>
                                              <p:pRg st="7" end="7"/>
                                            </p:txEl>
                                          </p:spTgt>
                                        </p:tgtEl>
                                      </p:cBhvr>
                                      <p:to x="100000" y="90000"/>
                                    </p:animScale>
                                    <p:animScale>
                                      <p:cBhvr>
                                        <p:cTn id="18" dur="166" decel="50000">
                                          <p:stCondLst>
                                            <p:cond delay="1668"/>
                                          </p:stCondLst>
                                        </p:cTn>
                                        <p:tgtEl>
                                          <p:spTgt spid="3">
                                            <p:txEl>
                                              <p:pRg st="7" end="7"/>
                                            </p:txEl>
                                          </p:spTgt>
                                        </p:tgtEl>
                                      </p:cBhvr>
                                      <p:to x="100000" y="100000"/>
                                    </p:animScale>
                                    <p:animScale>
                                      <p:cBhvr>
                                        <p:cTn id="19" dur="26">
                                          <p:stCondLst>
                                            <p:cond delay="1808"/>
                                          </p:stCondLst>
                                        </p:cTn>
                                        <p:tgtEl>
                                          <p:spTgt spid="3">
                                            <p:txEl>
                                              <p:pRg st="7" end="7"/>
                                            </p:txEl>
                                          </p:spTgt>
                                        </p:tgtEl>
                                      </p:cBhvr>
                                      <p:to x="100000" y="95000"/>
                                    </p:animScale>
                                    <p:animScale>
                                      <p:cBhvr>
                                        <p:cTn id="20" dur="166" decel="50000">
                                          <p:stCondLst>
                                            <p:cond delay="1834"/>
                                          </p:stCondLst>
                                        </p:cTn>
                                        <p:tgtEl>
                                          <p:spTgt spid="3">
                                            <p:txEl>
                                              <p:pRg st="7" end="7"/>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Effect transition="in" filter="wipe(down)">
                                      <p:cBhvr>
                                        <p:cTn id="23" dur="580">
                                          <p:stCondLst>
                                            <p:cond delay="0"/>
                                          </p:stCondLst>
                                        </p:cTn>
                                        <p:tgtEl>
                                          <p:spTgt spid="3">
                                            <p:txEl>
                                              <p:pRg st="8" end="8"/>
                                            </p:txEl>
                                          </p:spTgt>
                                        </p:tgtEl>
                                      </p:cBhvr>
                                    </p:animEffect>
                                    <p:anim calcmode="lin" valueType="num">
                                      <p:cBhvr>
                                        <p:cTn id="2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8" end="8"/>
                                            </p:txEl>
                                          </p:spTgt>
                                        </p:tgtEl>
                                      </p:cBhvr>
                                      <p:to x="100000" y="60000"/>
                                    </p:animScale>
                                    <p:animScale>
                                      <p:cBhvr>
                                        <p:cTn id="30" dur="166" decel="50000">
                                          <p:stCondLst>
                                            <p:cond delay="676"/>
                                          </p:stCondLst>
                                        </p:cTn>
                                        <p:tgtEl>
                                          <p:spTgt spid="3">
                                            <p:txEl>
                                              <p:pRg st="8" end="8"/>
                                            </p:txEl>
                                          </p:spTgt>
                                        </p:tgtEl>
                                      </p:cBhvr>
                                      <p:to x="100000" y="100000"/>
                                    </p:animScale>
                                    <p:animScale>
                                      <p:cBhvr>
                                        <p:cTn id="31" dur="26">
                                          <p:stCondLst>
                                            <p:cond delay="1312"/>
                                          </p:stCondLst>
                                        </p:cTn>
                                        <p:tgtEl>
                                          <p:spTgt spid="3">
                                            <p:txEl>
                                              <p:pRg st="8" end="8"/>
                                            </p:txEl>
                                          </p:spTgt>
                                        </p:tgtEl>
                                      </p:cBhvr>
                                      <p:to x="100000" y="80000"/>
                                    </p:animScale>
                                    <p:animScale>
                                      <p:cBhvr>
                                        <p:cTn id="32" dur="166" decel="50000">
                                          <p:stCondLst>
                                            <p:cond delay="1338"/>
                                          </p:stCondLst>
                                        </p:cTn>
                                        <p:tgtEl>
                                          <p:spTgt spid="3">
                                            <p:txEl>
                                              <p:pRg st="8" end="8"/>
                                            </p:txEl>
                                          </p:spTgt>
                                        </p:tgtEl>
                                      </p:cBhvr>
                                      <p:to x="100000" y="100000"/>
                                    </p:animScale>
                                    <p:animScale>
                                      <p:cBhvr>
                                        <p:cTn id="33" dur="26">
                                          <p:stCondLst>
                                            <p:cond delay="1642"/>
                                          </p:stCondLst>
                                        </p:cTn>
                                        <p:tgtEl>
                                          <p:spTgt spid="3">
                                            <p:txEl>
                                              <p:pRg st="8" end="8"/>
                                            </p:txEl>
                                          </p:spTgt>
                                        </p:tgtEl>
                                      </p:cBhvr>
                                      <p:to x="100000" y="90000"/>
                                    </p:animScale>
                                    <p:animScale>
                                      <p:cBhvr>
                                        <p:cTn id="34" dur="166" decel="50000">
                                          <p:stCondLst>
                                            <p:cond delay="1668"/>
                                          </p:stCondLst>
                                        </p:cTn>
                                        <p:tgtEl>
                                          <p:spTgt spid="3">
                                            <p:txEl>
                                              <p:pRg st="8" end="8"/>
                                            </p:txEl>
                                          </p:spTgt>
                                        </p:tgtEl>
                                      </p:cBhvr>
                                      <p:to x="100000" y="100000"/>
                                    </p:animScale>
                                    <p:animScale>
                                      <p:cBhvr>
                                        <p:cTn id="35" dur="26">
                                          <p:stCondLst>
                                            <p:cond delay="1808"/>
                                          </p:stCondLst>
                                        </p:cTn>
                                        <p:tgtEl>
                                          <p:spTgt spid="3">
                                            <p:txEl>
                                              <p:pRg st="8" end="8"/>
                                            </p:txEl>
                                          </p:spTgt>
                                        </p:tgtEl>
                                      </p:cBhvr>
                                      <p:to x="100000" y="95000"/>
                                    </p:animScale>
                                    <p:animScale>
                                      <p:cBhvr>
                                        <p:cTn id="36" dur="166" decel="50000">
                                          <p:stCondLst>
                                            <p:cond delay="1834"/>
                                          </p:stCondLst>
                                        </p:cTn>
                                        <p:tgtEl>
                                          <p:spTgt spid="3">
                                            <p:txEl>
                                              <p:pRg st="8" end="8"/>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wipe(down)">
                                      <p:cBhvr>
                                        <p:cTn id="39" dur="580">
                                          <p:stCondLst>
                                            <p:cond delay="0"/>
                                          </p:stCondLst>
                                        </p:cTn>
                                        <p:tgtEl>
                                          <p:spTgt spid="3">
                                            <p:txEl>
                                              <p:pRg st="9" end="9"/>
                                            </p:txEl>
                                          </p:spTgt>
                                        </p:tgtEl>
                                      </p:cBhvr>
                                    </p:animEffect>
                                    <p:anim calcmode="lin" valueType="num">
                                      <p:cBhvr>
                                        <p:cTn id="4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9" end="9"/>
                                            </p:txEl>
                                          </p:spTgt>
                                        </p:tgtEl>
                                      </p:cBhvr>
                                      <p:to x="100000" y="60000"/>
                                    </p:animScale>
                                    <p:animScale>
                                      <p:cBhvr>
                                        <p:cTn id="46" dur="166" decel="50000">
                                          <p:stCondLst>
                                            <p:cond delay="676"/>
                                          </p:stCondLst>
                                        </p:cTn>
                                        <p:tgtEl>
                                          <p:spTgt spid="3">
                                            <p:txEl>
                                              <p:pRg st="9" end="9"/>
                                            </p:txEl>
                                          </p:spTgt>
                                        </p:tgtEl>
                                      </p:cBhvr>
                                      <p:to x="100000" y="100000"/>
                                    </p:animScale>
                                    <p:animScale>
                                      <p:cBhvr>
                                        <p:cTn id="47" dur="26">
                                          <p:stCondLst>
                                            <p:cond delay="1312"/>
                                          </p:stCondLst>
                                        </p:cTn>
                                        <p:tgtEl>
                                          <p:spTgt spid="3">
                                            <p:txEl>
                                              <p:pRg st="9" end="9"/>
                                            </p:txEl>
                                          </p:spTgt>
                                        </p:tgtEl>
                                      </p:cBhvr>
                                      <p:to x="100000" y="80000"/>
                                    </p:animScale>
                                    <p:animScale>
                                      <p:cBhvr>
                                        <p:cTn id="48" dur="166" decel="50000">
                                          <p:stCondLst>
                                            <p:cond delay="1338"/>
                                          </p:stCondLst>
                                        </p:cTn>
                                        <p:tgtEl>
                                          <p:spTgt spid="3">
                                            <p:txEl>
                                              <p:pRg st="9" end="9"/>
                                            </p:txEl>
                                          </p:spTgt>
                                        </p:tgtEl>
                                      </p:cBhvr>
                                      <p:to x="100000" y="100000"/>
                                    </p:animScale>
                                    <p:animScale>
                                      <p:cBhvr>
                                        <p:cTn id="49" dur="26">
                                          <p:stCondLst>
                                            <p:cond delay="1642"/>
                                          </p:stCondLst>
                                        </p:cTn>
                                        <p:tgtEl>
                                          <p:spTgt spid="3">
                                            <p:txEl>
                                              <p:pRg st="9" end="9"/>
                                            </p:txEl>
                                          </p:spTgt>
                                        </p:tgtEl>
                                      </p:cBhvr>
                                      <p:to x="100000" y="90000"/>
                                    </p:animScale>
                                    <p:animScale>
                                      <p:cBhvr>
                                        <p:cTn id="50" dur="166" decel="50000">
                                          <p:stCondLst>
                                            <p:cond delay="1668"/>
                                          </p:stCondLst>
                                        </p:cTn>
                                        <p:tgtEl>
                                          <p:spTgt spid="3">
                                            <p:txEl>
                                              <p:pRg st="9" end="9"/>
                                            </p:txEl>
                                          </p:spTgt>
                                        </p:tgtEl>
                                      </p:cBhvr>
                                      <p:to x="100000" y="100000"/>
                                    </p:animScale>
                                    <p:animScale>
                                      <p:cBhvr>
                                        <p:cTn id="51" dur="26">
                                          <p:stCondLst>
                                            <p:cond delay="1808"/>
                                          </p:stCondLst>
                                        </p:cTn>
                                        <p:tgtEl>
                                          <p:spTgt spid="3">
                                            <p:txEl>
                                              <p:pRg st="9" end="9"/>
                                            </p:txEl>
                                          </p:spTgt>
                                        </p:tgtEl>
                                      </p:cBhvr>
                                      <p:to x="100000" y="95000"/>
                                    </p:animScale>
                                    <p:animScale>
                                      <p:cBhvr>
                                        <p:cTn id="5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p:spPr>
        <p:txBody>
          <a:bodyPr>
            <a:normAutofit fontScale="85000" lnSpcReduction="20000"/>
          </a:bodyPr>
          <a:lstStyle/>
          <a:p>
            <a:pPr marL="0" indent="0" algn="ctr">
              <a:buNone/>
            </a:pPr>
            <a:endParaRPr lang="es-CO" sz="3300" b="1" dirty="0" smtClean="0"/>
          </a:p>
          <a:p>
            <a:pPr marL="0" indent="0" algn="ctr">
              <a:buNone/>
            </a:pPr>
            <a:r>
              <a:rPr lang="es-CO" sz="3300" b="1" dirty="0" smtClean="0"/>
              <a:t>El </a:t>
            </a:r>
            <a:r>
              <a:rPr lang="es-CO" sz="3300" b="1" dirty="0"/>
              <a:t>Espíritu de Profecía nos advierte: </a:t>
            </a:r>
          </a:p>
          <a:p>
            <a:pPr marL="0" indent="0" algn="ctr">
              <a:buNone/>
            </a:pPr>
            <a:r>
              <a:rPr lang="es-CO" dirty="0" smtClean="0">
                <a:solidFill>
                  <a:srgbClr val="FF0000"/>
                </a:solidFill>
              </a:rPr>
              <a:t>“</a:t>
            </a:r>
            <a:r>
              <a:rPr lang="es-CO" dirty="0">
                <a:solidFill>
                  <a:srgbClr val="FF0000"/>
                </a:solidFill>
              </a:rPr>
              <a:t>Si las personas son merecedoras de ser separados de la iglesia así como Satanás mereció ser expulsado del cielo, ellas tendrán simpatizantes. Siempre hay una clase que es más influenciada por individuos que por el Espíritu de Dios y los principios rectos; y en su condición no santificada, están siempre a tomar el lado del error, y dar su afección y simpatía a los que menos merecen. Esos simpatizantes tienen una influencia poderosa con los otros; las cosas son vistas a la luz pervertida, se produce grande daño, y muchas almas son arruinadas”. </a:t>
            </a:r>
            <a:r>
              <a:rPr lang="es-CO" sz="3300" b="1" dirty="0"/>
              <a:t>Testimonies for the Church, vol. 3, pág. 114.</a:t>
            </a:r>
          </a:p>
          <a:p>
            <a:pPr marL="0" indent="0">
              <a:buNone/>
            </a:pPr>
            <a:r>
              <a:rPr lang="es-CO" dirty="0" smtClean="0"/>
              <a:t> </a:t>
            </a:r>
          </a:p>
          <a:p>
            <a:pPr marL="0" indent="0" algn="ctr">
              <a:buNone/>
            </a:pPr>
            <a:r>
              <a:rPr lang="es-CO" dirty="0" smtClean="0"/>
              <a:t>Por </a:t>
            </a:r>
            <a:r>
              <a:rPr lang="es-CO" dirty="0"/>
              <a:t>otro lado, si la iglesia sabe que un miembro está en pecado abierto y no toma medidas decididas para desarraigar el mal, la iglesia se torna responsable y culpable delante de Dios</a:t>
            </a:r>
            <a:r>
              <a:rPr lang="es-CO" dirty="0" smtClean="0"/>
              <a:t>: </a:t>
            </a:r>
            <a:endParaRPr lang="es-CO" dirty="0"/>
          </a:p>
        </p:txBody>
      </p:sp>
    </p:spTree>
    <p:extLst>
      <p:ext uri="{BB962C8B-B14F-4D97-AF65-F5344CB8AC3E}">
        <p14:creationId xmlns:p14="http://schemas.microsoft.com/office/powerpoint/2010/main" val="228767846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wheel(1)">
                                      <p:cBhvr>
                                        <p:cTn id="2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p:spPr>
        <p:txBody>
          <a:bodyPr>
            <a:normAutofit fontScale="92500" lnSpcReduction="20000"/>
          </a:bodyPr>
          <a:lstStyle/>
          <a:p>
            <a:pPr marL="0" indent="0" algn="ctr">
              <a:buNone/>
            </a:pPr>
            <a:r>
              <a:rPr lang="es-CO" dirty="0" smtClean="0">
                <a:solidFill>
                  <a:srgbClr val="FF0000"/>
                </a:solidFill>
              </a:rPr>
              <a:t>«Él </a:t>
            </a:r>
            <a:r>
              <a:rPr lang="es-CO" dirty="0">
                <a:solidFill>
                  <a:srgbClr val="FF0000"/>
                </a:solidFill>
              </a:rPr>
              <a:t>quiere enseñar a su pueblo que desobediencia y pecado son excesivamente ofensivos a Él, y no se debe tratarlos livianamente. Él nos muestra que cuando su pueblo se encuentra en pecado, ellos deben tomar medidas inmediatas para retirar de ellos ese pecado para que el enojo del Señor no venga sobre todos ellos. </a:t>
            </a:r>
            <a:endParaRPr lang="es-CO" dirty="0" smtClean="0">
              <a:solidFill>
                <a:srgbClr val="FF0000"/>
              </a:solidFill>
            </a:endParaRPr>
          </a:p>
          <a:p>
            <a:pPr marL="0" indent="0" algn="ctr">
              <a:buNone/>
            </a:pPr>
            <a:r>
              <a:rPr lang="es-CO" dirty="0" smtClean="0">
                <a:solidFill>
                  <a:srgbClr val="FF0000"/>
                </a:solidFill>
              </a:rPr>
              <a:t>Pero </a:t>
            </a:r>
            <a:r>
              <a:rPr lang="es-CO" dirty="0">
                <a:solidFill>
                  <a:srgbClr val="FF0000"/>
                </a:solidFill>
              </a:rPr>
              <a:t>si los pecados del pueblo son pasados por alto por los que están en posiciones de responsabilidad, el enojo del Señor estará sobre ellos, y el pueblo de Dios, como un cuerpo, será responsable por esos pecados. </a:t>
            </a:r>
            <a:endParaRPr lang="es-CO" dirty="0" smtClean="0">
              <a:solidFill>
                <a:srgbClr val="FF0000"/>
              </a:solidFill>
            </a:endParaRPr>
          </a:p>
          <a:p>
            <a:pPr marL="0" indent="0" algn="ctr">
              <a:buNone/>
            </a:pPr>
            <a:r>
              <a:rPr lang="es-CO" dirty="0" smtClean="0">
                <a:solidFill>
                  <a:srgbClr val="FF0000"/>
                </a:solidFill>
              </a:rPr>
              <a:t>En </a:t>
            </a:r>
            <a:r>
              <a:rPr lang="es-CO" dirty="0">
                <a:solidFill>
                  <a:srgbClr val="FF0000"/>
                </a:solidFill>
              </a:rPr>
              <a:t>su trato con su pueblo en el pasado, el Señor muestra la necesidad de purificar la iglesia de errores. Un pecador puede difundir tinieblas que excluye la luz de Dios de toda la congregación. . </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30376136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408712"/>
          </a:xfrm>
          <a:solidFill>
            <a:schemeClr val="accent4">
              <a:lumMod val="20000"/>
              <a:lumOff val="80000"/>
            </a:schemeClr>
          </a:solidFill>
        </p:spPr>
        <p:txBody>
          <a:bodyPr>
            <a:normAutofit fontScale="85000" lnSpcReduction="20000"/>
          </a:bodyPr>
          <a:lstStyle/>
          <a:p>
            <a:pPr marL="0" indent="0" algn="ctr">
              <a:buNone/>
            </a:pPr>
            <a:r>
              <a:rPr lang="es-CO" dirty="0" smtClean="0">
                <a:solidFill>
                  <a:srgbClr val="FF0000"/>
                </a:solidFill>
              </a:rPr>
              <a:t>“</a:t>
            </a:r>
            <a:r>
              <a:rPr lang="es-CO" dirty="0">
                <a:solidFill>
                  <a:srgbClr val="FF0000"/>
                </a:solidFill>
              </a:rPr>
              <a:t>Dios considera a su pueblo, como un cuerpo, responsables por pecados en individuos entre ellos. Si los dirigentes de la iglesia descuidan a investigar los pecados que traen el enojo de Dios sobre el cuerpo, ellos se tornan responsables por esos pecados</a:t>
            </a:r>
            <a:r>
              <a:rPr lang="es-CO" dirty="0" smtClean="0">
                <a:solidFill>
                  <a:srgbClr val="FF0000"/>
                </a:solidFill>
              </a:rPr>
              <a:t>”.</a:t>
            </a:r>
          </a:p>
          <a:p>
            <a:pPr marL="0" indent="0" algn="ctr">
              <a:buNone/>
            </a:pPr>
            <a:r>
              <a:rPr lang="es-CO" sz="3300" b="1" dirty="0" smtClean="0"/>
              <a:t> </a:t>
            </a:r>
            <a:r>
              <a:rPr lang="es-CO" sz="3300" b="1" dirty="0"/>
              <a:t>Testimonies for the Church, vol. 3, págs. 265, 269.</a:t>
            </a:r>
          </a:p>
          <a:p>
            <a:pPr marL="0" indent="0" algn="ctr">
              <a:buNone/>
            </a:pPr>
            <a:endParaRPr lang="es-CO" dirty="0" smtClean="0"/>
          </a:p>
          <a:p>
            <a:pPr marL="0" indent="0" algn="ctr">
              <a:buNone/>
            </a:pPr>
            <a:r>
              <a:rPr lang="es-CO" sz="3300" dirty="0" smtClean="0">
                <a:latin typeface="Agency FB" pitchFamily="34" charset="0"/>
              </a:rPr>
              <a:t>Justificar </a:t>
            </a:r>
            <a:r>
              <a:rPr lang="es-CO" sz="3300" dirty="0">
                <a:latin typeface="Agency FB" pitchFamily="34" charset="0"/>
              </a:rPr>
              <a:t>el pecado y pecadores usando la parábola del trigo y la cizaña es impropio, erróneo, y engañoso. No seamos embalados en la cuna de una falsa interpretación de la parábola del trigo y la cizaña</a:t>
            </a:r>
            <a:r>
              <a:rPr lang="es-CO" sz="3300" dirty="0" smtClean="0">
                <a:latin typeface="Agency FB" pitchFamily="34" charset="0"/>
              </a:rPr>
              <a:t>.</a:t>
            </a:r>
          </a:p>
          <a:p>
            <a:pPr marL="0" indent="0" algn="ctr">
              <a:buNone/>
            </a:pPr>
            <a:endParaRPr lang="es-CO" dirty="0" smtClean="0"/>
          </a:p>
          <a:p>
            <a:pPr marL="0" indent="0" algn="ctr">
              <a:buNone/>
            </a:pPr>
            <a:r>
              <a:rPr lang="es-CO" dirty="0" smtClean="0">
                <a:solidFill>
                  <a:srgbClr val="0070C0"/>
                </a:solidFill>
              </a:rPr>
              <a:t>Mi deseo y oración es que, este tema nos sirva de reflexión, sobre la necesidad de escudriñar nuestro corazón, no sea que haya en él cualquier clase de pecado que nos prive de estar listos para la segunda venida de Cristo, y por ende perder la vida eterna, oramos en el nombre de Cristo Jesús. Amen</a:t>
            </a:r>
            <a:endParaRPr lang="es-CO" dirty="0">
              <a:solidFill>
                <a:srgbClr val="0070C0"/>
              </a:solidFill>
            </a:endParaRPr>
          </a:p>
          <a:p>
            <a:endParaRPr lang="es-CO" dirty="0"/>
          </a:p>
        </p:txBody>
      </p:sp>
    </p:spTree>
    <p:extLst>
      <p:ext uri="{BB962C8B-B14F-4D97-AF65-F5344CB8AC3E}">
        <p14:creationId xmlns:p14="http://schemas.microsoft.com/office/powerpoint/2010/main" val="13764783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wipe(down)">
                                      <p:cBhvr>
                                        <p:cTn id="14" dur="580">
                                          <p:stCondLst>
                                            <p:cond delay="0"/>
                                          </p:stCondLst>
                                        </p:cTn>
                                        <p:tgtEl>
                                          <p:spTgt spid="3">
                                            <p:txEl>
                                              <p:pRg st="5" end="5"/>
                                            </p:txEl>
                                          </p:spTgt>
                                        </p:tgtEl>
                                      </p:cBhvr>
                                    </p:animEffect>
                                    <p:anim calcmode="lin" valueType="num">
                                      <p:cBhvr>
                                        <p:cTn id="15"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5" end="5"/>
                                            </p:txEl>
                                          </p:spTgt>
                                        </p:tgtEl>
                                      </p:cBhvr>
                                      <p:to x="100000" y="60000"/>
                                    </p:animScale>
                                    <p:animScale>
                                      <p:cBhvr>
                                        <p:cTn id="21" dur="166" decel="50000">
                                          <p:stCondLst>
                                            <p:cond delay="676"/>
                                          </p:stCondLst>
                                        </p:cTn>
                                        <p:tgtEl>
                                          <p:spTgt spid="3">
                                            <p:txEl>
                                              <p:pRg st="5" end="5"/>
                                            </p:txEl>
                                          </p:spTgt>
                                        </p:tgtEl>
                                      </p:cBhvr>
                                      <p:to x="100000" y="100000"/>
                                    </p:animScale>
                                    <p:animScale>
                                      <p:cBhvr>
                                        <p:cTn id="22" dur="26">
                                          <p:stCondLst>
                                            <p:cond delay="1312"/>
                                          </p:stCondLst>
                                        </p:cTn>
                                        <p:tgtEl>
                                          <p:spTgt spid="3">
                                            <p:txEl>
                                              <p:pRg st="5" end="5"/>
                                            </p:txEl>
                                          </p:spTgt>
                                        </p:tgtEl>
                                      </p:cBhvr>
                                      <p:to x="100000" y="80000"/>
                                    </p:animScale>
                                    <p:animScale>
                                      <p:cBhvr>
                                        <p:cTn id="23" dur="166" decel="50000">
                                          <p:stCondLst>
                                            <p:cond delay="1338"/>
                                          </p:stCondLst>
                                        </p:cTn>
                                        <p:tgtEl>
                                          <p:spTgt spid="3">
                                            <p:txEl>
                                              <p:pRg st="5" end="5"/>
                                            </p:txEl>
                                          </p:spTgt>
                                        </p:tgtEl>
                                      </p:cBhvr>
                                      <p:to x="100000" y="100000"/>
                                    </p:animScale>
                                    <p:animScale>
                                      <p:cBhvr>
                                        <p:cTn id="24" dur="26">
                                          <p:stCondLst>
                                            <p:cond delay="1642"/>
                                          </p:stCondLst>
                                        </p:cTn>
                                        <p:tgtEl>
                                          <p:spTgt spid="3">
                                            <p:txEl>
                                              <p:pRg st="5" end="5"/>
                                            </p:txEl>
                                          </p:spTgt>
                                        </p:tgtEl>
                                      </p:cBhvr>
                                      <p:to x="100000" y="90000"/>
                                    </p:animScale>
                                    <p:animScale>
                                      <p:cBhvr>
                                        <p:cTn id="25" dur="166" decel="50000">
                                          <p:stCondLst>
                                            <p:cond delay="1668"/>
                                          </p:stCondLst>
                                        </p:cTn>
                                        <p:tgtEl>
                                          <p:spTgt spid="3">
                                            <p:txEl>
                                              <p:pRg st="5" end="5"/>
                                            </p:txEl>
                                          </p:spTgt>
                                        </p:tgtEl>
                                      </p:cBhvr>
                                      <p:to x="100000" y="100000"/>
                                    </p:animScale>
                                    <p:animScale>
                                      <p:cBhvr>
                                        <p:cTn id="26" dur="26">
                                          <p:stCondLst>
                                            <p:cond delay="1808"/>
                                          </p:stCondLst>
                                        </p:cTn>
                                        <p:tgtEl>
                                          <p:spTgt spid="3">
                                            <p:txEl>
                                              <p:pRg st="5" end="5"/>
                                            </p:txEl>
                                          </p:spTgt>
                                        </p:tgtEl>
                                      </p:cBhvr>
                                      <p:to x="100000" y="95000"/>
                                    </p:animScale>
                                    <p:animScale>
                                      <p:cBhvr>
                                        <p:cTn id="27"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978</TotalTime>
  <Words>3132</Words>
  <Application>Microsoft Office PowerPoint</Application>
  <PresentationFormat>Presentación en pantalla (4:3)</PresentationFormat>
  <Paragraphs>137</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Tema de Office</vt:lpstr>
      <vt:lpstr>Presentación de PowerPoint</vt:lpstr>
      <vt:lpstr>Presentación de PowerPoint</vt:lpstr>
      <vt:lpstr>Presentación de PowerPoint</vt:lpstr>
      <vt:lpstr>Presentación de PowerPoint</vt:lpstr>
      <vt:lpstr> Primera aplicación </vt:lpstr>
      <vt:lpstr>Presentación de PowerPoint</vt:lpstr>
      <vt:lpstr>No es difícil de comprender la explicación de Jesús, </vt:lpstr>
      <vt:lpstr>Presentación de PowerPoint</vt:lpstr>
      <vt:lpstr> El Espíritu de Profecía dice: </vt:lpstr>
      <vt:lpstr>Segunda aplicación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Tercera aplicación </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 DEDICAS A SEMBRAR CIZAÑA POR DONDE PASAS</dc:title>
  <dc:creator>FAMILIA FIERRO CH</dc:creator>
  <cp:lastModifiedBy>FAMILIA FIERRO CH</cp:lastModifiedBy>
  <cp:revision>122</cp:revision>
  <dcterms:created xsi:type="dcterms:W3CDTF">2013-03-07T12:17:31Z</dcterms:created>
  <dcterms:modified xsi:type="dcterms:W3CDTF">2014-04-14T22:07:52Z</dcterms:modified>
</cp:coreProperties>
</file>